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48" r:id="rId1"/>
  </p:sldMasterIdLst>
  <p:notesMasterIdLst>
    <p:notesMasterId r:id="rId16"/>
  </p:notesMasterIdLst>
  <p:handoutMasterIdLst>
    <p:handoutMasterId r:id="rId17"/>
  </p:handoutMasterIdLst>
  <p:sldIdLst>
    <p:sldId id="475" r:id="rId2"/>
    <p:sldId id="476" r:id="rId3"/>
    <p:sldId id="837" r:id="rId4"/>
    <p:sldId id="832" r:id="rId5"/>
    <p:sldId id="825" r:id="rId6"/>
    <p:sldId id="826" r:id="rId7"/>
    <p:sldId id="827" r:id="rId8"/>
    <p:sldId id="838" r:id="rId9"/>
    <p:sldId id="829" r:id="rId10"/>
    <p:sldId id="830" r:id="rId11"/>
    <p:sldId id="831" r:id="rId12"/>
    <p:sldId id="836" r:id="rId13"/>
    <p:sldId id="839" r:id="rId14"/>
    <p:sldId id="841" r:id="rId15"/>
  </p:sldIdLst>
  <p:sldSz cx="9144000" cy="6858000" type="screen4x3"/>
  <p:notesSz cx="6805613" cy="9939338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charset="0"/>
        <a:ea typeface="HY헤드라인M" pitchFamily="18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charset="0"/>
        <a:ea typeface="HY헤드라인M" pitchFamily="18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charset="0"/>
        <a:ea typeface="HY헤드라인M" pitchFamily="18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charset="0"/>
        <a:ea typeface="HY헤드라인M" pitchFamily="18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charset="0"/>
        <a:ea typeface="HY헤드라인M" pitchFamily="18" charset="-127"/>
        <a:cs typeface="+mn-cs"/>
      </a:defRPr>
    </a:lvl5pPr>
    <a:lvl6pPr marL="2286000" algn="l" defTabSz="914400" rtl="0" eaLnBrk="1" latinLnBrk="1" hangingPunct="1">
      <a:defRPr kumimoji="1" sz="2000" kern="1200">
        <a:solidFill>
          <a:schemeClr val="tx1"/>
        </a:solidFill>
        <a:latin typeface="Arial" charset="0"/>
        <a:ea typeface="HY헤드라인M" pitchFamily="18" charset="-127"/>
        <a:cs typeface="+mn-cs"/>
      </a:defRPr>
    </a:lvl6pPr>
    <a:lvl7pPr marL="2743200" algn="l" defTabSz="914400" rtl="0" eaLnBrk="1" latinLnBrk="1" hangingPunct="1">
      <a:defRPr kumimoji="1" sz="2000" kern="1200">
        <a:solidFill>
          <a:schemeClr val="tx1"/>
        </a:solidFill>
        <a:latin typeface="Arial" charset="0"/>
        <a:ea typeface="HY헤드라인M" pitchFamily="18" charset="-127"/>
        <a:cs typeface="+mn-cs"/>
      </a:defRPr>
    </a:lvl7pPr>
    <a:lvl8pPr marL="3200400" algn="l" defTabSz="914400" rtl="0" eaLnBrk="1" latinLnBrk="1" hangingPunct="1">
      <a:defRPr kumimoji="1" sz="2000" kern="1200">
        <a:solidFill>
          <a:schemeClr val="tx1"/>
        </a:solidFill>
        <a:latin typeface="Arial" charset="0"/>
        <a:ea typeface="HY헤드라인M" pitchFamily="18" charset="-127"/>
        <a:cs typeface="+mn-cs"/>
      </a:defRPr>
    </a:lvl8pPr>
    <a:lvl9pPr marL="3657600" algn="l" defTabSz="914400" rtl="0" eaLnBrk="1" latinLnBrk="1" hangingPunct="1">
      <a:defRPr kumimoji="1" sz="2000" kern="1200">
        <a:solidFill>
          <a:schemeClr val="tx1"/>
        </a:solidFill>
        <a:latin typeface="Arial" charset="0"/>
        <a:ea typeface="HY헤드라인M" pitchFamily="18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FF"/>
    <a:srgbClr val="00FFFF"/>
    <a:srgbClr val="93E7FB"/>
    <a:srgbClr val="66CCFF"/>
    <a:srgbClr val="0066FF"/>
    <a:srgbClr val="EAF5F6"/>
    <a:srgbClr val="3399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7574" autoAdjust="0"/>
    <p:restoredTop sz="94746" autoAdjust="0"/>
  </p:normalViewPr>
  <p:slideViewPr>
    <p:cSldViewPr>
      <p:cViewPr varScale="1">
        <p:scale>
          <a:sx n="97" d="100"/>
          <a:sy n="97" d="100"/>
        </p:scale>
        <p:origin x="-1956" y="-76"/>
      </p:cViewPr>
      <p:guideLst>
        <p:guide orient="horz" pos="225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878"/>
    </p:cViewPr>
  </p:sorterViewPr>
  <p:notesViewPr>
    <p:cSldViewPr>
      <p:cViewPr>
        <p:scale>
          <a:sx n="100" d="100"/>
          <a:sy n="100" d="100"/>
        </p:scale>
        <p:origin x="-774" y="3120"/>
      </p:cViewPr>
      <p:guideLst>
        <p:guide orient="horz" pos="3132"/>
        <p:guide pos="214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3142" tIns="46571" rIns="93142" bIns="46571" rtlCol="0"/>
          <a:lstStyle>
            <a:lvl1pPr algn="l">
              <a:spcBef>
                <a:spcPct val="0"/>
              </a:spcBef>
              <a:buClrTx/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3142" tIns="46571" rIns="93142" bIns="46571" rtlCol="0"/>
          <a:lstStyle>
            <a:lvl1pPr algn="r">
              <a:spcBef>
                <a:spcPct val="0"/>
              </a:spcBef>
              <a:buClrTx/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A9D3E27-97D6-4C7B-B9F2-22421580F7BD}" type="datetimeFigureOut">
              <a:rPr lang="ko-KR" altLang="en-US"/>
              <a:pPr>
                <a:defRPr/>
              </a:pPr>
              <a:t>2014-04-25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3142" tIns="46571" rIns="93142" bIns="46571" rtlCol="0" anchor="b"/>
          <a:lstStyle>
            <a:lvl1pPr algn="l">
              <a:spcBef>
                <a:spcPct val="0"/>
              </a:spcBef>
              <a:buClrTx/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r>
              <a:rPr lang="en-US" altLang="ko-KR"/>
              <a:t>www.molit.go.kr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3142" tIns="46571" rIns="93142" bIns="46571" rtlCol="0" anchor="b"/>
          <a:lstStyle>
            <a:lvl1pPr algn="r">
              <a:spcBef>
                <a:spcPct val="0"/>
              </a:spcBef>
              <a:buClrTx/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r>
              <a:rPr lang="en-US" altLang="ko-KR"/>
              <a:t>1</a:t>
            </a:r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2" tIns="46571" rIns="93142" bIns="46571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8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2" tIns="46571" rIns="93142" bIns="46571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6125"/>
            <a:ext cx="4965700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19638"/>
            <a:ext cx="498951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2" tIns="46571" rIns="93142" bIns="465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2" tIns="46571" rIns="93142" bIns="46571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8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2" tIns="46571" rIns="93142" bIns="46571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E7D1EBC7-F253-48E8-AB2D-F8481230FA7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ko-KR" altLang="en-US" smtClean="0"/>
              <a:t>건설공사</a:t>
            </a:r>
          </a:p>
        </p:txBody>
      </p:sp>
      <p:sp>
        <p:nvSpPr>
          <p:cNvPr id="29700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0F7704-7A85-4F8F-8893-C04F9590970E}" type="slidenum">
              <a:rPr lang="en-US" altLang="ko-KR" smtClean="0"/>
              <a:pPr/>
              <a:t>1</a:t>
            </a:fld>
            <a:endParaRPr lang="en-US" altLang="ko-K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ko-KR" altLang="en-US" smtClean="0"/>
          </a:p>
        </p:txBody>
      </p:sp>
      <p:sp>
        <p:nvSpPr>
          <p:cNvPr id="3072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7DB60BA-E364-4382-A71A-1C3A81974415}" type="slidenum">
              <a:rPr lang="en-US" altLang="ko-KR" smtClean="0"/>
              <a:pPr/>
              <a:t>2</a:t>
            </a:fld>
            <a:endParaRPr lang="en-US" altLang="ko-K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latin typeface="맑은 고딕" pitchFamily="50" charset="-127"/>
                <a:ea typeface="맑은 고딕" pitchFamily="50" charset="-127"/>
              </a:defRPr>
            </a:lvl1pPr>
          </a:lstStyle>
          <a:p>
            <a:pPr>
              <a:defRPr/>
            </a:pPr>
            <a:fld id="{DFBC7B4B-BFD8-4043-86CF-D4CE2789D8DD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pPr>
              <a:defRPr/>
            </a:pPr>
            <a:r>
              <a:rPr lang="en-US" altLang="ko-KR"/>
              <a:t>www.molit.go.kr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pPr>
              <a:defRPr/>
            </a:pPr>
            <a:fld id="{F4F4F7DC-ED90-4D5A-B92F-3F9C67A22BDF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pPr>
              <a:defRPr/>
            </a:pPr>
            <a:r>
              <a:rPr lang="en-US" altLang="ko-KR"/>
              <a:t>www.molit.go.kr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pPr>
              <a:defRPr/>
            </a:pPr>
            <a:fld id="{FF05082F-CC04-4132-B96C-BB6B2FC49199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pPr>
              <a:defRPr/>
            </a:pPr>
            <a:r>
              <a:rPr lang="en-US" altLang="ko-KR"/>
              <a:t>www.molit.go.kr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pPr>
              <a:defRPr/>
            </a:pPr>
            <a:fld id="{7CC468E3-93A8-4230-87AB-4D89986CD48D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pPr>
              <a:defRPr/>
            </a:pPr>
            <a:r>
              <a:rPr lang="en-US" altLang="ko-KR"/>
              <a:t>www.molit.go.kr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pPr>
              <a:defRPr/>
            </a:pPr>
            <a:fld id="{6FBC1CDA-5949-4AC9-A8E2-DD993FED37B0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pPr>
              <a:defRPr/>
            </a:pPr>
            <a:r>
              <a:rPr lang="en-US" altLang="ko-KR"/>
              <a:t>www.molit.go.kr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pPr>
              <a:defRPr/>
            </a:pPr>
            <a:fld id="{86C27061-D523-4591-A426-AE19C5C88114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pPr>
              <a:defRPr/>
            </a:pPr>
            <a:r>
              <a:rPr lang="en-US" altLang="ko-KR"/>
              <a:t>www.molit.go.kr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pPr>
              <a:defRPr/>
            </a:pPr>
            <a:fld id="{0A4BE0C1-1B2F-4569-A57B-13D2F7887D26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pPr>
              <a:defRPr/>
            </a:pPr>
            <a:r>
              <a:rPr lang="en-US" altLang="ko-KR"/>
              <a:t>www.molit.go.kr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pPr>
              <a:defRPr/>
            </a:pPr>
            <a:fld id="{FD5B88B3-0906-42D4-8AE3-099BCDEC1152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pPr>
              <a:defRPr/>
            </a:pPr>
            <a:r>
              <a:rPr lang="en-US" altLang="ko-KR"/>
              <a:t>www.molit.go.kr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pPr>
              <a:defRPr/>
            </a:pPr>
            <a:fld id="{6509FF1B-F3D1-4D7D-BB24-0C1808AE6501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pPr>
              <a:defRPr/>
            </a:pPr>
            <a:r>
              <a:rPr lang="en-US" altLang="ko-KR"/>
              <a:t>www.molit.go.kr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pPr>
              <a:defRPr/>
            </a:pPr>
            <a:fld id="{8546F26F-360C-4B54-8581-E0D5B43320C2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pPr>
              <a:defRPr/>
            </a:pPr>
            <a:r>
              <a:rPr lang="en-US" altLang="ko-KR"/>
              <a:t>www.molit.go.kr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pPr>
              <a:defRPr/>
            </a:pPr>
            <a:fld id="{858BEC64-1184-4282-A0C2-5292059C13F8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pPr>
              <a:defRPr/>
            </a:pPr>
            <a:r>
              <a:rPr lang="en-US" altLang="ko-KR"/>
              <a:t>www.molit.go.kr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pPr>
              <a:defRPr/>
            </a:pPr>
            <a:fld id="{365D610E-EEF8-4DFD-878B-D7DE31FBEFE7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87" tIns="45695" rIns="91387" bIns="45695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  <a:defRPr sz="1400" b="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87" tIns="45695" rIns="91387" bIns="45695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  <a:defRPr sz="1400" b="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87" tIns="45695" rIns="91387" bIns="45695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  <a:defRPr sz="1400" b="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6367DC82-70E1-4615-B155-2994B7E9EC7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97" r:id="rId1"/>
    <p:sldLayoutId id="2147485198" r:id="rId2"/>
    <p:sldLayoutId id="2147485199" r:id="rId3"/>
    <p:sldLayoutId id="2147485200" r:id="rId4"/>
    <p:sldLayoutId id="2147485201" r:id="rId5"/>
    <p:sldLayoutId id="2147485202" r:id="rId6"/>
    <p:sldLayoutId id="2147485203" r:id="rId7"/>
    <p:sldLayoutId id="2147485204" r:id="rId8"/>
    <p:sldLayoutId id="2147485205" r:id="rId9"/>
    <p:sldLayoutId id="2147485206" r:id="rId10"/>
    <p:sldLayoutId id="2147485207" r:id="rId11"/>
    <p:sldLayoutId id="2147485208" r:id="rId12"/>
  </p:sldLayoutIdLst>
  <p:transition/>
  <p:hf hd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98613" indent="-227013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바닥글 개체 틀 1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en-US" altLang="ko-KR" smtClean="0"/>
          </a:p>
        </p:txBody>
      </p:sp>
      <p:sp>
        <p:nvSpPr>
          <p:cNvPr id="14339" name="슬라이드 번호 개체 틀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9E13260-F2E1-4EF2-90FA-BAE2CC17C3CB}" type="slidenum">
              <a:rPr lang="en-US" altLang="ko-KR" smtClean="0"/>
              <a:pPr/>
              <a:t>1</a:t>
            </a:fld>
            <a:endParaRPr lang="en-US" altLang="ko-KR" smtClean="0"/>
          </a:p>
        </p:txBody>
      </p:sp>
      <p:pic>
        <p:nvPicPr>
          <p:cNvPr id="14340" name="Picture 2" descr="기획메인 cop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슬라이드 번호 개체 틀 9"/>
          <p:cNvSpPr txBox="1">
            <a:spLocks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87" tIns="45695" rIns="91387" bIns="45695"/>
          <a:lstStyle/>
          <a:p>
            <a:pPr algn="r"/>
            <a:fld id="{FFEDEE41-366C-416B-8210-B9395A9C6ED0}" type="slidenum">
              <a:rPr lang="ko-KR" altLang="en-US" sz="1400">
                <a:latin typeface="굴림" pitchFamily="50" charset="-127"/>
                <a:ea typeface="굴림" pitchFamily="50" charset="-127"/>
              </a:rPr>
              <a:pPr algn="r"/>
              <a:t>1</a:t>
            </a:fld>
            <a:endParaRPr lang="en-US" altLang="ko-KR" sz="1400"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4342" name="Picture 14" descr="3"/>
          <p:cNvPicPr>
            <a:picLocks noChangeAspect="1" noChangeArrowheads="1"/>
          </p:cNvPicPr>
          <p:nvPr/>
        </p:nvPicPr>
        <p:blipFill>
          <a:blip r:embed="rId4"/>
          <a:srcRect t="40393" r="53403" b="11636"/>
          <a:stretch>
            <a:fillRect/>
          </a:stretch>
        </p:blipFill>
        <p:spPr bwMode="auto">
          <a:xfrm>
            <a:off x="0" y="3887788"/>
            <a:ext cx="4786313" cy="294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12" descr="1"/>
          <p:cNvPicPr>
            <a:picLocks noChangeAspect="1" noChangeArrowheads="1"/>
          </p:cNvPicPr>
          <p:nvPr/>
        </p:nvPicPr>
        <p:blipFill>
          <a:blip r:embed="rId5"/>
          <a:srcRect t="69606" r="44896"/>
          <a:stretch>
            <a:fillRect/>
          </a:stretch>
        </p:blipFill>
        <p:spPr bwMode="auto">
          <a:xfrm>
            <a:off x="285750" y="5643563"/>
            <a:ext cx="4681538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그림 15" descr="낙동강-보14.png"/>
          <p:cNvPicPr>
            <a:picLocks noChangeAspect="1"/>
          </p:cNvPicPr>
          <p:nvPr/>
        </p:nvPicPr>
        <p:blipFill>
          <a:blip r:embed="rId6"/>
          <a:srcRect r="6850" b="21741"/>
          <a:stretch>
            <a:fillRect/>
          </a:stretch>
        </p:blipFill>
        <p:spPr bwMode="auto">
          <a:xfrm>
            <a:off x="4286250" y="4456113"/>
            <a:ext cx="4857750" cy="240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3851275" y="3529013"/>
            <a:ext cx="1292225" cy="476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lIns="91387" tIns="45695" rIns="91387" bIns="45695" anchor="ctr">
            <a:spAutoFit/>
          </a:bodyPr>
          <a:lstStyle/>
          <a:p>
            <a:pPr marL="385763" indent="-385763">
              <a:defRPr/>
            </a:pPr>
            <a:r>
              <a:rPr lang="en-US" altLang="ko-KR" sz="2500" dirty="0">
                <a:latin typeface="맑은 고딕" pitchFamily="50" charset="-127"/>
                <a:ea typeface="맑은 고딕" pitchFamily="50" charset="-127"/>
              </a:rPr>
              <a:t>2014. 4</a:t>
            </a:r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3500438" y="4562475"/>
            <a:ext cx="2214562" cy="10620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lIns="91387" tIns="45695" rIns="91387" bIns="45695" anchor="ctr">
            <a:spAutoFit/>
          </a:bodyPr>
          <a:lstStyle/>
          <a:p>
            <a:pPr marL="385763" indent="-385763">
              <a:defRPr/>
            </a:pPr>
            <a:r>
              <a:rPr lang="ko-KR" altLang="en-US" sz="3000" dirty="0"/>
              <a:t>국토교통부</a:t>
            </a:r>
            <a:endParaRPr lang="en-US" altLang="ko-KR" sz="3000" dirty="0"/>
          </a:p>
          <a:p>
            <a:pPr marL="385763" indent="-385763">
              <a:lnSpc>
                <a:spcPct val="150000"/>
              </a:lnSpc>
              <a:defRPr/>
            </a:pPr>
            <a:r>
              <a:rPr lang="ko-KR" altLang="en-US" sz="2200" dirty="0"/>
              <a:t>기술안전정책관</a:t>
            </a:r>
            <a:endParaRPr lang="en-US" altLang="ko-KR" sz="2200" dirty="0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1228725" y="1714500"/>
            <a:ext cx="6643688" cy="1209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1387" tIns="45695" rIns="91387" bIns="45695"/>
          <a:lstStyle/>
          <a:p>
            <a:pPr algn="ctr">
              <a:lnSpc>
                <a:spcPts val="3000"/>
              </a:lnSpc>
              <a:defRPr/>
            </a:pPr>
            <a:r>
              <a:rPr lang="ko-KR" altLang="en-US" kern="0" dirty="0">
                <a:latin typeface="HY헤드라인M" pitchFamily="18" charset="-127"/>
                <a:cs typeface="+mj-cs"/>
              </a:rPr>
              <a:t>건설기술용역</a:t>
            </a:r>
            <a:r>
              <a:rPr lang="en-US" altLang="ko-KR" kern="0" dirty="0">
                <a:latin typeface="HY헤드라인M" pitchFamily="18" charset="-127"/>
                <a:cs typeface="+mj-cs"/>
              </a:rPr>
              <a:t>(</a:t>
            </a:r>
            <a:r>
              <a:rPr lang="ko-KR" altLang="en-US" kern="0" dirty="0">
                <a:latin typeface="HY헤드라인M" pitchFamily="18" charset="-127"/>
                <a:cs typeface="+mj-cs"/>
              </a:rPr>
              <a:t>건설사업관리 및 설계</a:t>
            </a:r>
            <a:r>
              <a:rPr lang="en-US" altLang="ko-KR" kern="0" dirty="0">
                <a:latin typeface="HY헤드라인M" pitchFamily="18" charset="-127"/>
                <a:cs typeface="+mj-cs"/>
              </a:rPr>
              <a:t>)</a:t>
            </a:r>
            <a:r>
              <a:rPr lang="ko-KR" altLang="en-US" kern="0" dirty="0">
                <a:latin typeface="HY헤드라인M" pitchFamily="18" charset="-127"/>
                <a:cs typeface="+mj-cs"/>
              </a:rPr>
              <a:t> </a:t>
            </a:r>
            <a:r>
              <a:rPr lang="en-US" altLang="ko-KR" kern="0" dirty="0">
                <a:latin typeface="HY헤드라인M" pitchFamily="18" charset="-127"/>
                <a:cs typeface="+mj-cs"/>
              </a:rPr>
              <a:t>PQ</a:t>
            </a:r>
            <a:r>
              <a:rPr lang="ko-KR" altLang="en-US" kern="0" dirty="0">
                <a:latin typeface="HY헤드라인M" pitchFamily="18" charset="-127"/>
                <a:cs typeface="+mj-cs"/>
              </a:rPr>
              <a:t>기준 개정 관련</a:t>
            </a:r>
            <a:endParaRPr lang="en-US" altLang="ko-KR" kern="0" dirty="0">
              <a:latin typeface="HY헤드라인M" pitchFamily="18" charset="-127"/>
              <a:cs typeface="+mj-cs"/>
            </a:endParaRPr>
          </a:p>
          <a:p>
            <a:pPr algn="ctr">
              <a:lnSpc>
                <a:spcPts val="6000"/>
              </a:lnSpc>
              <a:defRPr/>
            </a:pPr>
            <a:r>
              <a:rPr lang="ko-KR" altLang="en-US" sz="3700" kern="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cs typeface="+mj-cs"/>
              </a:rPr>
              <a:t>업계 </a:t>
            </a:r>
            <a:r>
              <a:rPr lang="ko-KR" altLang="en-US" sz="3700" kern="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cs typeface="+mj-cs"/>
              </a:rPr>
              <a:t>건의사항에 대한 간담회</a:t>
            </a:r>
            <a:endParaRPr lang="en-US" altLang="ko-KR" sz="3700" kern="0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굴림" pitchFamily="50" charset="-127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직사각형 31"/>
          <p:cNvSpPr>
            <a:spLocks noChangeArrowheads="1"/>
          </p:cNvSpPr>
          <p:nvPr/>
        </p:nvSpPr>
        <p:spPr bwMode="auto">
          <a:xfrm>
            <a:off x="0" y="573088"/>
            <a:ext cx="9144000" cy="60721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ko-KR" altLang="en-US" sz="800" b="1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3555" name="슬라이드 번호 개체 틀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1FD446B-C843-4FFC-BDA2-1C4342556CE4}" type="slidenum">
              <a:rPr lang="en-US" altLang="ko-KR" smtClean="0"/>
              <a:pPr/>
              <a:t>10</a:t>
            </a:fld>
            <a:endParaRPr lang="en-US" altLang="ko-KR" smtClean="0"/>
          </a:p>
        </p:txBody>
      </p:sp>
      <p:sp>
        <p:nvSpPr>
          <p:cNvPr id="23556" name="TextBox 27"/>
          <p:cNvSpPr txBox="1">
            <a:spLocks noChangeArrowheads="1"/>
          </p:cNvSpPr>
          <p:nvPr/>
        </p:nvSpPr>
        <p:spPr bwMode="auto">
          <a:xfrm>
            <a:off x="957263" y="2282825"/>
            <a:ext cx="7862887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ts val="3000"/>
              </a:lnSpc>
            </a:pPr>
            <a:r>
              <a:rPr lang="en-US" altLang="ko-KR" b="1">
                <a:solidFill>
                  <a:srgbClr val="0033CC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>
                <a:solidFill>
                  <a:srgbClr val="0033CC"/>
                </a:solidFill>
                <a:latin typeface="맑은 고딕" pitchFamily="50" charset="-127"/>
                <a:ea typeface="맑은 고딕" pitchFamily="50" charset="-127"/>
              </a:rPr>
              <a:t>개정안</a:t>
            </a:r>
            <a:r>
              <a:rPr lang="en-US" altLang="ko-KR" b="1">
                <a:solidFill>
                  <a:srgbClr val="0033CC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en-US" altLang="ko-KR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공사특성에 따라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품질ㆍ안전 확보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를 위해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유경험자 또는 자격소지자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 등 해당분야 전문가 참여가 필요한 경우 참여기술자   배점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(60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점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en-US" altLang="ko-KR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범위 안에서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별도 부여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할 수 있는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배점을 상향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(0.5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점→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점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3557" name="Picture 1118" descr="0901_233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188" y="2441575"/>
            <a:ext cx="16192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8" name="바닥글 개체 틀 1"/>
          <p:cNvSpPr>
            <a:spLocks noGrp="1"/>
          </p:cNvSpPr>
          <p:nvPr>
            <p:ph type="ftr" sz="quarter" idx="11"/>
          </p:nvPr>
        </p:nvSpPr>
        <p:spPr>
          <a:xfrm>
            <a:off x="214313" y="6324600"/>
            <a:ext cx="1217612" cy="330200"/>
          </a:xfrm>
          <a:noFill/>
        </p:spPr>
        <p:txBody>
          <a:bodyPr/>
          <a:lstStyle/>
          <a:p>
            <a:pPr algn="r"/>
            <a:r>
              <a:rPr lang="en-US" altLang="ko-KR" sz="1000" b="1" smtClean="0">
                <a:ea typeface="돋움" pitchFamily="50" charset="-127"/>
              </a:rPr>
              <a:t>www.molit.go.kr</a:t>
            </a:r>
          </a:p>
        </p:txBody>
      </p:sp>
      <p:pic>
        <p:nvPicPr>
          <p:cNvPr id="23559" name="Picture 6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5938" y="1663700"/>
            <a:ext cx="4349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27"/>
          <p:cNvSpPr txBox="1">
            <a:spLocks noChangeArrowheads="1"/>
          </p:cNvSpPr>
          <p:nvPr/>
        </p:nvSpPr>
        <p:spPr bwMode="auto">
          <a:xfrm>
            <a:off x="942975" y="1633538"/>
            <a:ext cx="4133850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ko-KR" altLang="en-US" dirty="0">
                <a:solidFill>
                  <a:schemeClr val="accent6"/>
                </a:solidFill>
                <a:latin typeface="HY헤드라인M" pitchFamily="18" charset="-127"/>
              </a:rPr>
              <a:t>특정 경력 및 자격자 참여 우대</a:t>
            </a:r>
          </a:p>
        </p:txBody>
      </p:sp>
      <p:sp>
        <p:nvSpPr>
          <p:cNvPr id="23561" name="TextBox 27"/>
          <p:cNvSpPr txBox="1">
            <a:spLocks noChangeArrowheads="1"/>
          </p:cNvSpPr>
          <p:nvPr/>
        </p:nvSpPr>
        <p:spPr bwMode="auto">
          <a:xfrm>
            <a:off x="957263" y="3711575"/>
            <a:ext cx="7935912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ts val="3000"/>
              </a:lnSpc>
            </a:pPr>
            <a:r>
              <a:rPr lang="en-US" altLang="ko-KR" sz="1800">
                <a:latin typeface="HY중고딕" pitchFamily="18" charset="-127"/>
                <a:ea typeface="HY중고딕" pitchFamily="18" charset="-127"/>
              </a:rPr>
              <a:t>* </a:t>
            </a:r>
            <a:r>
              <a:rPr lang="ko-KR" altLang="en-US" sz="1800">
                <a:latin typeface="HY중고딕" pitchFamily="18" charset="-127"/>
                <a:ea typeface="HY중고딕" pitchFamily="18" charset="-127"/>
              </a:rPr>
              <a:t>예</a:t>
            </a:r>
            <a:r>
              <a:rPr lang="en-US" altLang="ko-KR" sz="1800">
                <a:latin typeface="HY중고딕" pitchFamily="18" charset="-127"/>
                <a:ea typeface="HY중고딕" pitchFamily="18" charset="-127"/>
              </a:rPr>
              <a:t>) </a:t>
            </a:r>
            <a:r>
              <a:rPr lang="ko-KR" altLang="en-US" sz="1800">
                <a:latin typeface="HY중고딕" pitchFamily="18" charset="-127"/>
                <a:ea typeface="HY중고딕" pitchFamily="18" charset="-127"/>
              </a:rPr>
              <a:t>특수교량</a:t>
            </a:r>
            <a:r>
              <a:rPr lang="en-US" altLang="ko-KR" sz="1600">
                <a:latin typeface="HY중고딕" pitchFamily="18" charset="-127"/>
                <a:ea typeface="HY중고딕" pitchFamily="18" charset="-127"/>
              </a:rPr>
              <a:t>(</a:t>
            </a:r>
            <a:r>
              <a:rPr lang="ko-KR" altLang="en-US" sz="1600">
                <a:latin typeface="HY중고딕" pitchFamily="18" charset="-127"/>
                <a:ea typeface="HY중고딕" pitchFamily="18" charset="-127"/>
              </a:rPr>
              <a:t>트러스교</a:t>
            </a:r>
            <a:r>
              <a:rPr lang="en-US" altLang="ko-KR" sz="1600">
                <a:latin typeface="HY중고딕" pitchFamily="18" charset="-127"/>
                <a:ea typeface="HY중고딕" pitchFamily="18" charset="-127"/>
              </a:rPr>
              <a:t>ㆍ</a:t>
            </a:r>
            <a:r>
              <a:rPr lang="ko-KR" altLang="en-US" sz="1600">
                <a:latin typeface="HY중고딕" pitchFamily="18" charset="-127"/>
                <a:ea typeface="HY중고딕" pitchFamily="18" charset="-127"/>
              </a:rPr>
              <a:t>아치교</a:t>
            </a:r>
            <a:r>
              <a:rPr lang="en-US" altLang="ko-KR" sz="1600">
                <a:latin typeface="HY중고딕" pitchFamily="18" charset="-127"/>
                <a:ea typeface="HY중고딕" pitchFamily="18" charset="-127"/>
              </a:rPr>
              <a:t>ㆍ</a:t>
            </a:r>
            <a:r>
              <a:rPr lang="ko-KR" altLang="en-US" sz="1600">
                <a:latin typeface="HY중고딕" pitchFamily="18" charset="-127"/>
                <a:ea typeface="HY중고딕" pitchFamily="18" charset="-127"/>
              </a:rPr>
              <a:t>현수교</a:t>
            </a:r>
            <a:r>
              <a:rPr lang="en-US" altLang="ko-KR" sz="1600">
                <a:latin typeface="HY중고딕" pitchFamily="18" charset="-127"/>
                <a:ea typeface="HY중고딕" pitchFamily="18" charset="-127"/>
              </a:rPr>
              <a:t>ㆍ</a:t>
            </a:r>
            <a:r>
              <a:rPr lang="ko-KR" altLang="en-US" sz="1600">
                <a:latin typeface="HY중고딕" pitchFamily="18" charset="-127"/>
                <a:ea typeface="HY중고딕" pitchFamily="18" charset="-127"/>
              </a:rPr>
              <a:t>사장교</a:t>
            </a:r>
            <a:r>
              <a:rPr lang="en-US" altLang="ko-KR" sz="1600">
                <a:latin typeface="HY중고딕" pitchFamily="18" charset="-127"/>
                <a:ea typeface="HY중고딕" pitchFamily="18" charset="-127"/>
              </a:rPr>
              <a:t>)</a:t>
            </a:r>
            <a:r>
              <a:rPr lang="en-US" altLang="ko-KR" sz="1800">
                <a:latin typeface="HY중고딕" pitchFamily="18" charset="-127"/>
                <a:ea typeface="HY중고딕" pitchFamily="18" charset="-127"/>
              </a:rPr>
              <a:t>, </a:t>
            </a:r>
            <a:r>
              <a:rPr lang="ko-KR" altLang="en-US" sz="1800">
                <a:latin typeface="HY중고딕" pitchFamily="18" charset="-127"/>
                <a:ea typeface="HY중고딕" pitchFamily="18" charset="-127"/>
              </a:rPr>
              <a:t>장대터널</a:t>
            </a:r>
            <a:r>
              <a:rPr lang="en-US" altLang="ko-KR" sz="1800">
                <a:latin typeface="HY중고딕" pitchFamily="18" charset="-127"/>
                <a:ea typeface="HY중고딕" pitchFamily="18" charset="-127"/>
              </a:rPr>
              <a:t>, </a:t>
            </a:r>
            <a:r>
              <a:rPr lang="ko-KR" altLang="en-US" sz="1800">
                <a:latin typeface="HY중고딕" pitchFamily="18" charset="-127"/>
                <a:ea typeface="HY중고딕" pitchFamily="18" charset="-127"/>
              </a:rPr>
              <a:t>해저터널 등</a:t>
            </a:r>
            <a:endParaRPr lang="ko-KR" altLang="en-US" sz="1600">
              <a:latin typeface="HY중고딕" pitchFamily="18" charset="-127"/>
              <a:ea typeface="HY중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직사각형 31"/>
          <p:cNvSpPr>
            <a:spLocks noChangeArrowheads="1"/>
          </p:cNvSpPr>
          <p:nvPr/>
        </p:nvSpPr>
        <p:spPr bwMode="auto">
          <a:xfrm>
            <a:off x="0" y="573088"/>
            <a:ext cx="9144000" cy="60721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ko-KR" altLang="en-US" sz="800" b="1"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2457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150" y="920750"/>
            <a:ext cx="7038975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Text Box 5"/>
          <p:cNvSpPr txBox="1">
            <a:spLocks noChangeArrowheads="1"/>
          </p:cNvSpPr>
          <p:nvPr/>
        </p:nvSpPr>
        <p:spPr bwMode="auto">
          <a:xfrm>
            <a:off x="844550" y="1060450"/>
            <a:ext cx="207168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2200" b="1">
                <a:solidFill>
                  <a:schemeClr val="bg1"/>
                </a:solidFill>
                <a:latin typeface="HY헤드라인M" pitchFamily="18" charset="-127"/>
              </a:rPr>
              <a:t>향후 추진계획</a:t>
            </a:r>
          </a:p>
        </p:txBody>
      </p:sp>
      <p:sp>
        <p:nvSpPr>
          <p:cNvPr id="24581" name="Text Box 6"/>
          <p:cNvSpPr txBox="1">
            <a:spLocks noChangeArrowheads="1"/>
          </p:cNvSpPr>
          <p:nvPr/>
        </p:nvSpPr>
        <p:spPr bwMode="auto">
          <a:xfrm>
            <a:off x="366713" y="1049338"/>
            <a:ext cx="287337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2200">
                <a:solidFill>
                  <a:schemeClr val="bg1"/>
                </a:solidFill>
                <a:latin typeface="HY헤드라인M" pitchFamily="18" charset="-127"/>
              </a:rPr>
              <a:t>4</a:t>
            </a:r>
          </a:p>
        </p:txBody>
      </p:sp>
      <p:sp>
        <p:nvSpPr>
          <p:cNvPr id="24582" name="슬라이드 번호 개체 틀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132FC97-22AF-4FF9-8C93-D8D9470223F2}" type="slidenum">
              <a:rPr lang="en-US" altLang="ko-KR" smtClean="0"/>
              <a:pPr/>
              <a:t>11</a:t>
            </a:fld>
            <a:endParaRPr lang="en-US" altLang="ko-KR" smtClean="0"/>
          </a:p>
        </p:txBody>
      </p:sp>
      <p:sp>
        <p:nvSpPr>
          <p:cNvPr id="24583" name="TextBox 27"/>
          <p:cNvSpPr txBox="1">
            <a:spLocks noChangeArrowheads="1"/>
          </p:cNvSpPr>
          <p:nvPr/>
        </p:nvSpPr>
        <p:spPr bwMode="auto">
          <a:xfrm>
            <a:off x="957263" y="2273300"/>
            <a:ext cx="57023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ts val="3000"/>
              </a:lnSpc>
            </a:pPr>
            <a:r>
              <a:rPr lang="ko-KR" altLang="en-US">
                <a:latin typeface="맑은 고딕" pitchFamily="50" charset="-127"/>
                <a:ea typeface="맑은 고딕" pitchFamily="50" charset="-127"/>
              </a:rPr>
              <a:t>관련 업계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건의사항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에 대한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검토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(5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월초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4584" name="Picture 1118" descr="0901_23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8188" y="2432050"/>
            <a:ext cx="16192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5" name="바닥글 개체 틀 1"/>
          <p:cNvSpPr>
            <a:spLocks noGrp="1"/>
          </p:cNvSpPr>
          <p:nvPr>
            <p:ph type="ftr" sz="quarter" idx="11"/>
          </p:nvPr>
        </p:nvSpPr>
        <p:spPr>
          <a:xfrm>
            <a:off x="214313" y="6324600"/>
            <a:ext cx="1217612" cy="330200"/>
          </a:xfrm>
          <a:noFill/>
        </p:spPr>
        <p:txBody>
          <a:bodyPr/>
          <a:lstStyle/>
          <a:p>
            <a:pPr algn="r"/>
            <a:r>
              <a:rPr lang="en-US" altLang="ko-KR" sz="1000" b="1" smtClean="0">
                <a:ea typeface="돋움" pitchFamily="50" charset="-127"/>
              </a:rPr>
              <a:t>www.molit.go.kr</a:t>
            </a:r>
          </a:p>
        </p:txBody>
      </p:sp>
      <p:sp>
        <p:nvSpPr>
          <p:cNvPr id="24586" name="TextBox 27"/>
          <p:cNvSpPr txBox="1">
            <a:spLocks noChangeArrowheads="1"/>
          </p:cNvSpPr>
          <p:nvPr/>
        </p:nvSpPr>
        <p:spPr bwMode="auto">
          <a:xfrm>
            <a:off x="960438" y="3068638"/>
            <a:ext cx="6897687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ts val="3000"/>
              </a:lnSpc>
            </a:pPr>
            <a:r>
              <a:rPr lang="ko-KR" altLang="en-US">
                <a:latin typeface="맑은 고딕" pitchFamily="50" charset="-127"/>
                <a:ea typeface="맑은 고딕" pitchFamily="50" charset="-127"/>
              </a:rPr>
              <a:t>간담회 결과를 반영하여 </a:t>
            </a:r>
            <a:r>
              <a:rPr lang="en-US" altLang="ko-KR" b="1">
                <a:latin typeface="맑은 고딕" pitchFamily="50" charset="-127"/>
                <a:ea typeface="맑은 고딕" pitchFamily="50" charset="-127"/>
              </a:rPr>
              <a:t>PQ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기준 개정 고시 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(5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월중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4587" name="Picture 1118" descr="0901_23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1363" y="3227388"/>
            <a:ext cx="16192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8" name="Line 24"/>
          <p:cNvSpPr>
            <a:spLocks noChangeShapeType="1"/>
          </p:cNvSpPr>
          <p:nvPr/>
        </p:nvSpPr>
        <p:spPr bwMode="auto">
          <a:xfrm flipH="1">
            <a:off x="8459788" y="549275"/>
            <a:ext cx="0" cy="4103688"/>
          </a:xfrm>
          <a:prstGeom prst="line">
            <a:avLst/>
          </a:prstGeom>
          <a:noFill/>
          <a:ln w="19050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 anchor="ctr" anchorCtr="1"/>
          <a:lstStyle/>
          <a:p>
            <a:endParaRPr lang="ko-KR" altLang="en-US"/>
          </a:p>
        </p:txBody>
      </p:sp>
      <p:sp>
        <p:nvSpPr>
          <p:cNvPr id="24589" name="Line 32"/>
          <p:cNvSpPr>
            <a:spLocks noChangeShapeType="1"/>
          </p:cNvSpPr>
          <p:nvPr/>
        </p:nvSpPr>
        <p:spPr bwMode="auto">
          <a:xfrm flipV="1">
            <a:off x="2627313" y="4640263"/>
            <a:ext cx="5818187" cy="12700"/>
          </a:xfrm>
          <a:prstGeom prst="line">
            <a:avLst/>
          </a:prstGeom>
          <a:noFill/>
          <a:ln w="19050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 anchor="ctr" anchorCtr="1"/>
          <a:lstStyle/>
          <a:p>
            <a:endParaRPr lang="ko-KR" altLang="en-US"/>
          </a:p>
        </p:txBody>
      </p:sp>
      <p:sp>
        <p:nvSpPr>
          <p:cNvPr id="24590" name="Line 33"/>
          <p:cNvSpPr>
            <a:spLocks noChangeShapeType="1"/>
          </p:cNvSpPr>
          <p:nvPr/>
        </p:nvSpPr>
        <p:spPr bwMode="auto">
          <a:xfrm>
            <a:off x="2627313" y="4684713"/>
            <a:ext cx="28575" cy="2132012"/>
          </a:xfrm>
          <a:prstGeom prst="line">
            <a:avLst/>
          </a:prstGeom>
          <a:noFill/>
          <a:ln w="19050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 anchor="ctr" anchorCtr="1"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직사각형 5"/>
          <p:cNvSpPr>
            <a:spLocks noChangeArrowheads="1"/>
          </p:cNvSpPr>
          <p:nvPr/>
        </p:nvSpPr>
        <p:spPr bwMode="auto">
          <a:xfrm>
            <a:off x="0" y="573088"/>
            <a:ext cx="9144000" cy="60721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ko-KR" altLang="en-US" sz="800" b="1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" name="Text Box 1116"/>
          <p:cNvSpPr txBox="1">
            <a:spLocks noChangeArrowheads="1"/>
          </p:cNvSpPr>
          <p:nvPr/>
        </p:nvSpPr>
        <p:spPr bwMode="auto">
          <a:xfrm>
            <a:off x="3224213" y="3297238"/>
            <a:ext cx="2717800" cy="44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 lIns="0" tIns="0" rIns="0" bIns="0">
            <a:spAutoFit/>
          </a:bodyPr>
          <a:lstStyle/>
          <a:p>
            <a:pPr>
              <a:lnSpc>
                <a:spcPts val="3500"/>
              </a:lnSpc>
              <a:defRPr/>
            </a:pPr>
            <a:r>
              <a:rPr lang="ko-KR" altLang="en-US" sz="40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감사합니다</a:t>
            </a:r>
            <a:endParaRPr lang="en-US" altLang="ko-KR" sz="4000" b="1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</p:txBody>
      </p:sp>
      <p:pic>
        <p:nvPicPr>
          <p:cNvPr id="25604" name="Picture 1118" descr="0901_233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3300413"/>
            <a:ext cx="268287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1118" descr="0901_233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80113" y="3284538"/>
            <a:ext cx="268287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직사각형 5"/>
          <p:cNvSpPr>
            <a:spLocks noChangeArrowheads="1"/>
          </p:cNvSpPr>
          <p:nvPr/>
        </p:nvSpPr>
        <p:spPr bwMode="auto">
          <a:xfrm>
            <a:off x="0" y="573088"/>
            <a:ext cx="9144000" cy="60721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ko-KR" altLang="en-US" sz="800" b="1"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2662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150" y="954088"/>
            <a:ext cx="7038975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Text Box 5"/>
          <p:cNvSpPr txBox="1">
            <a:spLocks noChangeArrowheads="1"/>
          </p:cNvSpPr>
          <p:nvPr/>
        </p:nvSpPr>
        <p:spPr bwMode="auto">
          <a:xfrm>
            <a:off x="844550" y="1093788"/>
            <a:ext cx="6103938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2200" b="1">
                <a:solidFill>
                  <a:schemeClr val="bg1"/>
                </a:solidFill>
                <a:latin typeface="HY헤드라인M" pitchFamily="18" charset="-127"/>
              </a:rPr>
              <a:t>건설사업관리 업무지침서 전부개정</a:t>
            </a:r>
            <a:r>
              <a:rPr lang="en-US" altLang="ko-KR" sz="2200" b="1">
                <a:solidFill>
                  <a:schemeClr val="bg1"/>
                </a:solidFill>
                <a:latin typeface="HY헤드라인M" pitchFamily="18" charset="-127"/>
              </a:rPr>
              <a:t>(</a:t>
            </a:r>
            <a:r>
              <a:rPr lang="ko-KR" altLang="en-US" sz="2200" b="1">
                <a:solidFill>
                  <a:schemeClr val="bg1"/>
                </a:solidFill>
                <a:latin typeface="HY헤드라인M" pitchFamily="18" charset="-127"/>
              </a:rPr>
              <a:t>안</a:t>
            </a:r>
            <a:r>
              <a:rPr lang="en-US" altLang="ko-KR" sz="2200" b="1">
                <a:solidFill>
                  <a:schemeClr val="bg1"/>
                </a:solidFill>
                <a:latin typeface="HY헤드라인M" pitchFamily="18" charset="-127"/>
              </a:rPr>
              <a:t>)</a:t>
            </a:r>
            <a:endParaRPr lang="ko-KR" altLang="en-US" sz="2200" b="1">
              <a:solidFill>
                <a:schemeClr val="bg1"/>
              </a:solidFill>
              <a:latin typeface="HY헤드라인M" pitchFamily="18" charset="-127"/>
            </a:endParaRPr>
          </a:p>
        </p:txBody>
      </p:sp>
      <p:sp>
        <p:nvSpPr>
          <p:cNvPr id="26629" name="Text Box 6"/>
          <p:cNvSpPr txBox="1">
            <a:spLocks noChangeArrowheads="1"/>
          </p:cNvSpPr>
          <p:nvPr/>
        </p:nvSpPr>
        <p:spPr bwMode="auto">
          <a:xfrm>
            <a:off x="366713" y="1082675"/>
            <a:ext cx="287337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2200">
                <a:solidFill>
                  <a:schemeClr val="bg1"/>
                </a:solidFill>
                <a:latin typeface="HY헤드라인M" pitchFamily="18" charset="-127"/>
              </a:rPr>
              <a:t>0</a:t>
            </a:r>
          </a:p>
        </p:txBody>
      </p:sp>
      <p:sp>
        <p:nvSpPr>
          <p:cNvPr id="26630" name="슬라이드 번호 개체 틀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DA99EDB-571E-48D4-97D7-7EA2906708DE}" type="slidenum">
              <a:rPr lang="en-US" altLang="ko-KR" smtClean="0"/>
              <a:pPr/>
              <a:t>13</a:t>
            </a:fld>
            <a:endParaRPr lang="en-US" altLang="ko-KR" smtClean="0"/>
          </a:p>
        </p:txBody>
      </p:sp>
      <p:sp>
        <p:nvSpPr>
          <p:cNvPr id="18439" name="TextBox 27"/>
          <p:cNvSpPr txBox="1">
            <a:spLocks noChangeArrowheads="1"/>
          </p:cNvSpPr>
          <p:nvPr/>
        </p:nvSpPr>
        <p:spPr bwMode="auto">
          <a:xfrm>
            <a:off x="957263" y="2901950"/>
            <a:ext cx="7862887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150000"/>
              </a:lnSpc>
              <a:defRPr/>
            </a:pPr>
            <a:r>
              <a:rPr lang="en-US" altLang="ko-KR" b="1" dirty="0">
                <a:solidFill>
                  <a:srgbClr val="0033CC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 dirty="0">
                <a:solidFill>
                  <a:srgbClr val="0033CC"/>
                </a:solidFill>
                <a:latin typeface="맑은 고딕" pitchFamily="50" charset="-127"/>
                <a:ea typeface="맑은 고딕" pitchFamily="50" charset="-127"/>
              </a:rPr>
              <a:t>개정안</a:t>
            </a:r>
            <a:r>
              <a:rPr lang="en-US" altLang="ko-KR" b="1" dirty="0">
                <a:solidFill>
                  <a:srgbClr val="0033CC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기술지원기술자는 월 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회 현장점검을 시행하고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분기별 각 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회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 발주청과 협의하여 결정한 날에는 </a:t>
            </a:r>
            <a:r>
              <a:rPr lang="ko-KR" altLang="en-US" dirty="0" err="1">
                <a:latin typeface="맑은 고딕" pitchFamily="50" charset="-127"/>
                <a:ea typeface="맑은 고딕" pitchFamily="50" charset="-127"/>
              </a:rPr>
              <a:t>발주청의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공사감독관 또는 공사관리관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dirty="0" err="1">
                <a:latin typeface="맑은 고딕" pitchFamily="50" charset="-127"/>
                <a:ea typeface="맑은 고딕" pitchFamily="50" charset="-127"/>
              </a:rPr>
              <a:t>시공사</a:t>
            </a:r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 현장대리인과 기술지원기술자 전원이 합동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으로 </a:t>
            </a:r>
            <a:r>
              <a:rPr lang="ko-KR" altLang="en-US" spc="-150" dirty="0">
                <a:latin typeface="맑은 고딕" pitchFamily="50" charset="-127"/>
                <a:ea typeface="맑은 고딕" pitchFamily="50" charset="-127"/>
              </a:rPr>
              <a:t>현장 시공 상태를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종합적으로 </a:t>
            </a:r>
            <a:r>
              <a:rPr lang="ko-KR" altLang="en-US" b="1" dirty="0" err="1">
                <a:latin typeface="맑은 고딕" pitchFamily="50" charset="-127"/>
                <a:ea typeface="맑은 고딕" pitchFamily="50" charset="-127"/>
              </a:rPr>
              <a:t>점검ㆍ확인ㆍ평가ㆍ기술지도</a:t>
            </a:r>
            <a:r>
              <a:rPr lang="ko-KR" altLang="en-US" dirty="0" err="1">
                <a:latin typeface="맑은 고딕" pitchFamily="50" charset="-127"/>
                <a:ea typeface="맑은 고딕" pitchFamily="50" charset="-127"/>
              </a:rPr>
              <a:t>를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 하여야 하며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그 결과를 </a:t>
            </a:r>
            <a:r>
              <a:rPr lang="ko-KR" altLang="en-US" dirty="0" err="1">
                <a:latin typeface="맑은 고딕" pitchFamily="50" charset="-127"/>
                <a:ea typeface="맑은 고딕" pitchFamily="50" charset="-127"/>
              </a:rPr>
              <a:t>발주청에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 보고</a:t>
            </a:r>
            <a:endParaRPr lang="ko-KR" altLang="en-US" sz="16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6632" name="Picture 1118" descr="0901_23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8188" y="3133725"/>
            <a:ext cx="16192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3" name="바닥글 개체 틀 1"/>
          <p:cNvSpPr>
            <a:spLocks noGrp="1"/>
          </p:cNvSpPr>
          <p:nvPr>
            <p:ph type="ftr" sz="quarter" idx="11"/>
          </p:nvPr>
        </p:nvSpPr>
        <p:spPr>
          <a:xfrm>
            <a:off x="214313" y="6324600"/>
            <a:ext cx="1217612" cy="330200"/>
          </a:xfrm>
          <a:noFill/>
        </p:spPr>
        <p:txBody>
          <a:bodyPr/>
          <a:lstStyle/>
          <a:p>
            <a:pPr algn="r"/>
            <a:r>
              <a:rPr lang="en-US" altLang="ko-KR" sz="1000" b="1" smtClean="0">
                <a:ea typeface="돋움" pitchFamily="50" charset="-127"/>
              </a:rPr>
              <a:t>www.molit.go.kr</a:t>
            </a:r>
          </a:p>
        </p:txBody>
      </p:sp>
      <p:pic>
        <p:nvPicPr>
          <p:cNvPr id="26634" name="Picture 6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5938" y="2143125"/>
            <a:ext cx="4349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27"/>
          <p:cNvSpPr txBox="1">
            <a:spLocks noChangeArrowheads="1"/>
          </p:cNvSpPr>
          <p:nvPr/>
        </p:nvSpPr>
        <p:spPr bwMode="auto">
          <a:xfrm>
            <a:off x="942975" y="2112963"/>
            <a:ext cx="7661275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ko-KR" altLang="en-US" dirty="0">
                <a:solidFill>
                  <a:schemeClr val="accent6"/>
                </a:solidFill>
                <a:latin typeface="HY헤드라인M" pitchFamily="18" charset="-127"/>
              </a:rPr>
              <a:t>제</a:t>
            </a:r>
            <a:r>
              <a:rPr lang="en-US" altLang="ko-KR" dirty="0">
                <a:solidFill>
                  <a:schemeClr val="accent6"/>
                </a:solidFill>
                <a:latin typeface="HY헤드라인M" pitchFamily="18" charset="-127"/>
              </a:rPr>
              <a:t>6</a:t>
            </a:r>
            <a:r>
              <a:rPr lang="ko-KR" altLang="en-US" dirty="0">
                <a:solidFill>
                  <a:schemeClr val="accent6"/>
                </a:solidFill>
                <a:latin typeface="HY헤드라인M" pitchFamily="18" charset="-127"/>
              </a:rPr>
              <a:t>조</a:t>
            </a:r>
            <a:r>
              <a:rPr lang="en-US" altLang="ko-KR" dirty="0">
                <a:solidFill>
                  <a:schemeClr val="accent6"/>
                </a:solidFill>
                <a:latin typeface="HY헤드라인M" pitchFamily="18" charset="-127"/>
              </a:rPr>
              <a:t>(</a:t>
            </a:r>
            <a:r>
              <a:rPr lang="ko-KR" altLang="en-US" dirty="0">
                <a:solidFill>
                  <a:schemeClr val="accent6"/>
                </a:solidFill>
                <a:latin typeface="HY헤드라인M" pitchFamily="18" charset="-127"/>
              </a:rPr>
              <a:t>건설사업관리기술자의 근무수칙</a:t>
            </a:r>
            <a:r>
              <a:rPr lang="en-US" altLang="ko-KR" dirty="0">
                <a:solidFill>
                  <a:schemeClr val="accent6"/>
                </a:solidFill>
                <a:latin typeface="HY헤드라인M" pitchFamily="18" charset="-127"/>
              </a:rPr>
              <a:t>)</a:t>
            </a:r>
            <a:r>
              <a:rPr lang="ko-KR" altLang="en-US" dirty="0">
                <a:solidFill>
                  <a:schemeClr val="accent6"/>
                </a:solidFill>
                <a:latin typeface="HY헤드라인M" pitchFamily="18" charset="-127"/>
              </a:rPr>
              <a:t> 제</a:t>
            </a:r>
            <a:r>
              <a:rPr lang="en-US" altLang="ko-KR" dirty="0">
                <a:solidFill>
                  <a:schemeClr val="accent6"/>
                </a:solidFill>
                <a:latin typeface="HY헤드라인M" pitchFamily="18" charset="-127"/>
              </a:rPr>
              <a:t>4</a:t>
            </a:r>
            <a:r>
              <a:rPr lang="ko-KR" altLang="en-US" dirty="0" err="1">
                <a:solidFill>
                  <a:schemeClr val="accent6"/>
                </a:solidFill>
                <a:latin typeface="HY헤드라인M" pitchFamily="18" charset="-127"/>
              </a:rPr>
              <a:t>항제</a:t>
            </a:r>
            <a:r>
              <a:rPr lang="en-US" altLang="ko-KR" dirty="0">
                <a:solidFill>
                  <a:schemeClr val="accent6"/>
                </a:solidFill>
                <a:latin typeface="HY헤드라인M" pitchFamily="18" charset="-127"/>
              </a:rPr>
              <a:t>3</a:t>
            </a:r>
            <a:r>
              <a:rPr lang="ko-KR" altLang="en-US" dirty="0">
                <a:solidFill>
                  <a:schemeClr val="accent6"/>
                </a:solidFill>
                <a:latin typeface="HY헤드라인M" pitchFamily="18" charset="-127"/>
              </a:rPr>
              <a:t>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직사각형 5"/>
          <p:cNvSpPr>
            <a:spLocks noChangeArrowheads="1"/>
          </p:cNvSpPr>
          <p:nvPr/>
        </p:nvSpPr>
        <p:spPr bwMode="auto">
          <a:xfrm>
            <a:off x="0" y="573088"/>
            <a:ext cx="9144000" cy="60721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ko-KR" altLang="en-US" sz="800" b="1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7651" name="슬라이드 번호 개체 틀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BBFD7AD-F98A-407E-A29C-DE7C1405E969}" type="slidenum">
              <a:rPr lang="en-US" altLang="ko-KR" smtClean="0"/>
              <a:pPr/>
              <a:t>14</a:t>
            </a:fld>
            <a:endParaRPr lang="en-US" altLang="ko-KR" smtClean="0"/>
          </a:p>
        </p:txBody>
      </p:sp>
      <p:sp>
        <p:nvSpPr>
          <p:cNvPr id="27652" name="TextBox 27"/>
          <p:cNvSpPr txBox="1">
            <a:spLocks noChangeArrowheads="1"/>
          </p:cNvSpPr>
          <p:nvPr/>
        </p:nvSpPr>
        <p:spPr bwMode="auto">
          <a:xfrm>
            <a:off x="957263" y="1722438"/>
            <a:ext cx="7862887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ko-KR" altLang="en-US">
                <a:latin typeface="맑은 고딕" pitchFamily="50" charset="-127"/>
                <a:ea typeface="맑은 고딕" pitchFamily="50" charset="-127"/>
              </a:rPr>
              <a:t>현장점검은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담당분야의 공종이 진행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되는 경우</a:t>
            </a:r>
            <a:r>
              <a:rPr lang="en-US" altLang="ko-KR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담당 기술지원기술자는 월 </a:t>
            </a:r>
            <a:r>
              <a:rPr lang="en-US" altLang="ko-KR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회 점검 시행</a:t>
            </a:r>
            <a:endParaRPr lang="ko-KR" altLang="en-US" sz="160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7653" name="Picture 1118" descr="0901_233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188" y="1925638"/>
            <a:ext cx="16192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4" name="바닥글 개체 틀 1"/>
          <p:cNvSpPr>
            <a:spLocks noGrp="1"/>
          </p:cNvSpPr>
          <p:nvPr>
            <p:ph type="ftr" sz="quarter" idx="11"/>
          </p:nvPr>
        </p:nvSpPr>
        <p:spPr>
          <a:xfrm>
            <a:off x="214313" y="6324600"/>
            <a:ext cx="1217612" cy="330200"/>
          </a:xfrm>
          <a:noFill/>
        </p:spPr>
        <p:txBody>
          <a:bodyPr/>
          <a:lstStyle/>
          <a:p>
            <a:pPr algn="r"/>
            <a:r>
              <a:rPr lang="en-US" altLang="ko-KR" sz="1000" b="1" smtClean="0">
                <a:ea typeface="돋움" pitchFamily="50" charset="-127"/>
              </a:rPr>
              <a:t>www.molit.go.kr</a:t>
            </a:r>
          </a:p>
        </p:txBody>
      </p:sp>
      <p:sp>
        <p:nvSpPr>
          <p:cNvPr id="20" name="TextBox 27"/>
          <p:cNvSpPr txBox="1">
            <a:spLocks noChangeArrowheads="1"/>
          </p:cNvSpPr>
          <p:nvPr/>
        </p:nvSpPr>
        <p:spPr bwMode="auto">
          <a:xfrm>
            <a:off x="942975" y="1144588"/>
            <a:ext cx="1397000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ko-KR" altLang="en-US" dirty="0">
                <a:solidFill>
                  <a:schemeClr val="accent6"/>
                </a:solidFill>
                <a:latin typeface="HY헤드라인M" pitchFamily="18" charset="-127"/>
              </a:rPr>
              <a:t>요구사항</a:t>
            </a:r>
          </a:p>
        </p:txBody>
      </p:sp>
      <p:pic>
        <p:nvPicPr>
          <p:cNvPr id="27656" name="Picture 1137" descr="D:\Temporary Internet Files\Content.IE5\NOKRKGTB\MCj04326660000[1]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5938" y="1116013"/>
            <a:ext cx="4556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3" name="TextBox 27"/>
          <p:cNvSpPr txBox="1">
            <a:spLocks noChangeArrowheads="1"/>
          </p:cNvSpPr>
          <p:nvPr/>
        </p:nvSpPr>
        <p:spPr bwMode="auto">
          <a:xfrm>
            <a:off x="960438" y="2820988"/>
            <a:ext cx="7862887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150000"/>
              </a:lnSpc>
              <a:defRPr/>
            </a:pP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분기별 각 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회 발주청과 협의하여 결정한 날에는 </a:t>
            </a:r>
            <a:r>
              <a:rPr lang="ko-KR" altLang="en-US" dirty="0" err="1">
                <a:latin typeface="맑은 고딕" pitchFamily="50" charset="-127"/>
                <a:ea typeface="맑은 고딕" pitchFamily="50" charset="-127"/>
              </a:rPr>
              <a:t>발주청의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 공사감독관 또는 공사관리관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dirty="0" err="1">
                <a:latin typeface="맑은 고딕" pitchFamily="50" charset="-127"/>
                <a:ea typeface="맑은 고딕" pitchFamily="50" charset="-127"/>
              </a:rPr>
              <a:t>시공사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 현장대리인과 </a:t>
            </a:r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담당분야의 </a:t>
            </a:r>
            <a:r>
              <a:rPr lang="ko-KR" altLang="en-US" b="1" dirty="0" err="1">
                <a:latin typeface="맑은 고딕" pitchFamily="50" charset="-127"/>
                <a:ea typeface="맑은 고딕" pitchFamily="50" charset="-127"/>
              </a:rPr>
              <a:t>공종이</a:t>
            </a:r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   진행되는 </a:t>
            </a:r>
            <a:r>
              <a:rPr lang="ko-KR" altLang="en-US" b="1" spc="-150" dirty="0">
                <a:latin typeface="맑은 고딕" pitchFamily="50" charset="-127"/>
                <a:ea typeface="맑은 고딕" pitchFamily="50" charset="-127"/>
              </a:rPr>
              <a:t>기술지원기술자</a:t>
            </a:r>
            <a:r>
              <a:rPr lang="ko-KR" altLang="en-US" spc="-150" dirty="0">
                <a:latin typeface="맑은 고딕" pitchFamily="50" charset="-127"/>
                <a:ea typeface="맑은 고딕" pitchFamily="50" charset="-127"/>
              </a:rPr>
              <a:t> 전원이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합동으로 현장 시공 상태를 </a:t>
            </a:r>
            <a:r>
              <a:rPr lang="ko-KR" altLang="en-US" spc="-150" dirty="0">
                <a:latin typeface="맑은 고딕" pitchFamily="50" charset="-127"/>
                <a:ea typeface="맑은 고딕" pitchFamily="50" charset="-127"/>
              </a:rPr>
              <a:t>종합적으로 </a:t>
            </a:r>
            <a:r>
              <a:rPr lang="ko-KR" altLang="en-US" spc="-150" dirty="0" err="1">
                <a:latin typeface="맑은 고딕" pitchFamily="50" charset="-127"/>
                <a:ea typeface="맑은 고딕" pitchFamily="50" charset="-127"/>
              </a:rPr>
              <a:t>점검ㆍ확인ㆍ평가ㆍ기술지도를</a:t>
            </a:r>
            <a:r>
              <a:rPr lang="ko-KR" altLang="en-US" spc="-150" dirty="0">
                <a:latin typeface="맑은 고딕" pitchFamily="50" charset="-127"/>
                <a:ea typeface="맑은 고딕" pitchFamily="50" charset="-127"/>
              </a:rPr>
              <a:t> 하여야 하며</a:t>
            </a:r>
            <a:r>
              <a:rPr lang="en-US" altLang="ko-KR" spc="-15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pc="-150" dirty="0">
                <a:latin typeface="맑은 고딕" pitchFamily="50" charset="-127"/>
                <a:ea typeface="맑은 고딕" pitchFamily="50" charset="-127"/>
              </a:rPr>
              <a:t>그 결과를 </a:t>
            </a:r>
            <a:r>
              <a:rPr lang="ko-KR" altLang="en-US" dirty="0" err="1">
                <a:latin typeface="맑은 고딕" pitchFamily="50" charset="-127"/>
                <a:ea typeface="맑은 고딕" pitchFamily="50" charset="-127"/>
              </a:rPr>
              <a:t>발주청에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 보고 </a:t>
            </a:r>
            <a:endParaRPr lang="ko-KR" altLang="en-US" sz="16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7658" name="Picture 1118" descr="0901_233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1363" y="3038475"/>
            <a:ext cx="16192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9" name="TextBox 27"/>
          <p:cNvSpPr txBox="1">
            <a:spLocks noChangeArrowheads="1"/>
          </p:cNvSpPr>
          <p:nvPr/>
        </p:nvSpPr>
        <p:spPr bwMode="auto">
          <a:xfrm>
            <a:off x="666750" y="5311775"/>
            <a:ext cx="8253413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ts val="3000"/>
              </a:lnSpc>
            </a:pPr>
            <a:r>
              <a:rPr lang="en-US" altLang="ko-KR">
                <a:latin typeface="맑은 고딕" pitchFamily="50" charset="-127"/>
                <a:ea typeface="맑은 고딕" pitchFamily="50" charset="-127"/>
              </a:rPr>
              <a:t>※ 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또한</a:t>
            </a:r>
            <a:r>
              <a:rPr lang="en-US" altLang="ko-KR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담당분야의 공종이 진행되는 기술지원기술자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 전원이 합동으로  </a:t>
            </a:r>
            <a:endParaRPr lang="en-US" altLang="ko-KR">
              <a:latin typeface="맑은 고딕" pitchFamily="50" charset="-127"/>
              <a:ea typeface="맑은 고딕" pitchFamily="50" charset="-127"/>
            </a:endParaRPr>
          </a:p>
          <a:p>
            <a:pPr algn="just">
              <a:lnSpc>
                <a:spcPct val="150000"/>
              </a:lnSpc>
            </a:pPr>
            <a:r>
              <a:rPr lang="en-US" altLang="ko-KR"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점검을 반기별 완화 요구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직사각형 31"/>
          <p:cNvSpPr>
            <a:spLocks noChangeArrowheads="1"/>
          </p:cNvSpPr>
          <p:nvPr/>
        </p:nvSpPr>
        <p:spPr bwMode="auto">
          <a:xfrm>
            <a:off x="0" y="573088"/>
            <a:ext cx="9144000" cy="60721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ko-KR" altLang="en-US" sz="800" b="1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5363" name="AutoShape 5"/>
          <p:cNvSpPr>
            <a:spLocks noChangeArrowheads="1"/>
          </p:cNvSpPr>
          <p:nvPr/>
        </p:nvSpPr>
        <p:spPr bwMode="auto">
          <a:xfrm rot="5400000">
            <a:off x="-876300" y="3527425"/>
            <a:ext cx="4400550" cy="781050"/>
          </a:xfrm>
          <a:prstGeom prst="rightArrow">
            <a:avLst>
              <a:gd name="adj1" fmla="val 56194"/>
              <a:gd name="adj2" fmla="val 31666"/>
            </a:avLst>
          </a:prstGeom>
          <a:gradFill rotWithShape="1">
            <a:gsLst>
              <a:gs pos="0">
                <a:srgbClr val="003366">
                  <a:alpha val="42998"/>
                </a:srgbClr>
              </a:gs>
              <a:gs pos="100000">
                <a:srgbClr val="00336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240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9" name="AutoShape 12"/>
          <p:cNvSpPr>
            <a:spLocks noChangeArrowheads="1"/>
          </p:cNvSpPr>
          <p:nvPr/>
        </p:nvSpPr>
        <p:spPr bwMode="auto">
          <a:xfrm>
            <a:off x="571500" y="3357563"/>
            <a:ext cx="7974013" cy="503237"/>
          </a:xfrm>
          <a:prstGeom prst="roundRect">
            <a:avLst>
              <a:gd name="adj" fmla="val 0"/>
            </a:avLst>
          </a:prstGeom>
          <a:solidFill>
            <a:srgbClr val="4282C6"/>
          </a:solidFill>
          <a:ln w="31750" algn="ctr">
            <a:solidFill>
              <a:srgbClr val="BAD9EC"/>
            </a:solidFill>
            <a:round/>
            <a:headEnd/>
            <a:tailEnd/>
          </a:ln>
          <a:effectLst>
            <a:outerShdw dist="81320" dir="3080412" algn="ctr" rotWithShape="0">
              <a:srgbClr val="808080">
                <a:alpha val="7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ko-KR" altLang="en-US" sz="240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5365" name="바닥글 개체 틀 1"/>
          <p:cNvSpPr>
            <a:spLocks noGrp="1"/>
          </p:cNvSpPr>
          <p:nvPr>
            <p:ph type="ftr" sz="quarter" idx="11"/>
          </p:nvPr>
        </p:nvSpPr>
        <p:spPr>
          <a:xfrm>
            <a:off x="7543800" y="6384925"/>
            <a:ext cx="1217613" cy="330200"/>
          </a:xfrm>
          <a:noFill/>
        </p:spPr>
        <p:txBody>
          <a:bodyPr/>
          <a:lstStyle/>
          <a:p>
            <a:pPr algn="r"/>
            <a:r>
              <a:rPr lang="en-US" altLang="ko-KR" sz="1000" b="1" smtClean="0">
                <a:ea typeface="돋움" pitchFamily="50" charset="-127"/>
              </a:rPr>
              <a:t>www.molit.go.kr</a:t>
            </a:r>
          </a:p>
        </p:txBody>
      </p:sp>
      <p:sp>
        <p:nvSpPr>
          <p:cNvPr id="19463" name="AutoShape 7"/>
          <p:cNvSpPr>
            <a:spLocks noChangeArrowheads="1"/>
          </p:cNvSpPr>
          <p:nvPr/>
        </p:nvSpPr>
        <p:spPr bwMode="auto">
          <a:xfrm>
            <a:off x="582613" y="2500313"/>
            <a:ext cx="7974012" cy="503237"/>
          </a:xfrm>
          <a:prstGeom prst="roundRect">
            <a:avLst>
              <a:gd name="adj" fmla="val 0"/>
            </a:avLst>
          </a:prstGeom>
          <a:solidFill>
            <a:srgbClr val="98C3E6"/>
          </a:solidFill>
          <a:ln w="31750" algn="ctr">
            <a:solidFill>
              <a:srgbClr val="BAD9EC"/>
            </a:solidFill>
            <a:round/>
            <a:headEnd/>
            <a:tailEnd/>
          </a:ln>
          <a:effectLst>
            <a:outerShdw dist="81320" dir="3080412" algn="ctr" rotWithShape="0">
              <a:srgbClr val="808080">
                <a:alpha val="7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ko-KR" altLang="en-US" sz="240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798513" y="2541588"/>
            <a:ext cx="15113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400" b="1" i="1" dirty="0">
                <a:solidFill>
                  <a:srgbClr val="003366"/>
                </a:solidFill>
                <a:latin typeface="Arial" pitchFamily="34" charset="0"/>
                <a:ea typeface="굴림" pitchFamily="50" charset="-127"/>
              </a:rPr>
              <a:t>STEP 2</a:t>
            </a: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798513" y="3357563"/>
            <a:ext cx="1511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400" b="1" i="1" dirty="0">
                <a:solidFill>
                  <a:srgbClr val="003366"/>
                </a:solidFill>
                <a:latin typeface="Arial" pitchFamily="34" charset="0"/>
                <a:ea typeface="굴림" pitchFamily="50" charset="-127"/>
              </a:rPr>
              <a:t>STEP 3</a:t>
            </a:r>
          </a:p>
        </p:txBody>
      </p:sp>
      <p:sp>
        <p:nvSpPr>
          <p:cNvPr id="19468" name="AutoShape 12"/>
          <p:cNvSpPr>
            <a:spLocks noChangeArrowheads="1"/>
          </p:cNvSpPr>
          <p:nvPr/>
        </p:nvSpPr>
        <p:spPr bwMode="auto">
          <a:xfrm>
            <a:off x="582613" y="1628775"/>
            <a:ext cx="7974012" cy="503238"/>
          </a:xfrm>
          <a:prstGeom prst="roundRect">
            <a:avLst>
              <a:gd name="adj" fmla="val 0"/>
            </a:avLst>
          </a:prstGeom>
          <a:solidFill>
            <a:srgbClr val="4282C6"/>
          </a:solidFill>
          <a:ln w="31750" algn="ctr">
            <a:solidFill>
              <a:srgbClr val="BAD9EC"/>
            </a:solidFill>
            <a:round/>
            <a:headEnd/>
            <a:tailEnd/>
          </a:ln>
          <a:effectLst>
            <a:outerShdw dist="81320" dir="3080412" algn="ctr" rotWithShape="0">
              <a:srgbClr val="808080">
                <a:alpha val="7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ko-KR" altLang="en-US" sz="240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798513" y="1662113"/>
            <a:ext cx="13446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400" b="1" i="1" dirty="0">
                <a:solidFill>
                  <a:srgbClr val="003366"/>
                </a:solidFill>
                <a:latin typeface="Arial" pitchFamily="34" charset="0"/>
                <a:ea typeface="굴림" pitchFamily="50" charset="-127"/>
              </a:rPr>
              <a:t>STEP 1</a:t>
            </a:r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2441575" y="1731963"/>
            <a:ext cx="58229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ko-KR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</a:rPr>
              <a:t>참석자 소개 </a:t>
            </a:r>
            <a:r>
              <a:rPr lang="en-US" altLang="ko-KR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건설사업관리 제도개선 </a:t>
            </a:r>
            <a:r>
              <a:rPr lang="en-US" altLang="ko-KR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TF </a:t>
            </a:r>
            <a:r>
              <a:rPr lang="ko-KR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참여자 및 </a:t>
            </a:r>
            <a:r>
              <a:rPr lang="ko-KR" altLang="en-US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발주청</a:t>
            </a:r>
            <a:r>
              <a:rPr lang="en-US" altLang="ko-KR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5372" name="Picture 16" descr="그림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5038" y="1798638"/>
            <a:ext cx="21272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90" name="Rectangle 34"/>
          <p:cNvSpPr>
            <a:spLocks noChangeArrowheads="1"/>
          </p:cNvSpPr>
          <p:nvPr/>
        </p:nvSpPr>
        <p:spPr bwMode="auto">
          <a:xfrm>
            <a:off x="3059113" y="304800"/>
            <a:ext cx="2665412" cy="5334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ko-KR" altLang="en-US" sz="240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5374" name="Text Box 35"/>
          <p:cNvSpPr txBox="1">
            <a:spLocks noChangeArrowheads="1"/>
          </p:cNvSpPr>
          <p:nvPr/>
        </p:nvSpPr>
        <p:spPr bwMode="auto">
          <a:xfrm>
            <a:off x="3170238" y="330200"/>
            <a:ext cx="27289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</a:rPr>
              <a:t>간담회 진행순서</a:t>
            </a:r>
          </a:p>
        </p:txBody>
      </p:sp>
      <p:sp>
        <p:nvSpPr>
          <p:cNvPr id="27" name="Text Box 14"/>
          <p:cNvSpPr txBox="1">
            <a:spLocks noChangeArrowheads="1"/>
          </p:cNvSpPr>
          <p:nvPr/>
        </p:nvSpPr>
        <p:spPr bwMode="auto">
          <a:xfrm>
            <a:off x="2451100" y="2571750"/>
            <a:ext cx="44037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ko-KR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</a:rPr>
              <a:t>건설기술용역 </a:t>
            </a:r>
            <a:r>
              <a:rPr lang="en-US" altLang="ko-K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</a:rPr>
              <a:t>PQ</a:t>
            </a:r>
            <a:r>
              <a:rPr lang="ko-KR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</a:rPr>
              <a:t>기준 개정 </a:t>
            </a:r>
            <a:r>
              <a:rPr lang="ko-KR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</a:rPr>
              <a:t>배경 설</a:t>
            </a:r>
            <a:r>
              <a:rPr lang="ko-KR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</a:rPr>
              <a:t>명</a:t>
            </a:r>
          </a:p>
        </p:txBody>
      </p:sp>
      <p:pic>
        <p:nvPicPr>
          <p:cNvPr id="15376" name="Picture 16" descr="그림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8213" y="2649538"/>
            <a:ext cx="21272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7" name="Picture 16" descr="그림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3500438"/>
            <a:ext cx="212725" cy="20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AutoShape 7"/>
          <p:cNvSpPr>
            <a:spLocks noChangeArrowheads="1"/>
          </p:cNvSpPr>
          <p:nvPr/>
        </p:nvSpPr>
        <p:spPr bwMode="auto">
          <a:xfrm>
            <a:off x="571500" y="4143375"/>
            <a:ext cx="7974013" cy="503238"/>
          </a:xfrm>
          <a:prstGeom prst="roundRect">
            <a:avLst>
              <a:gd name="adj" fmla="val 0"/>
            </a:avLst>
          </a:prstGeom>
          <a:solidFill>
            <a:srgbClr val="98C3E6"/>
          </a:solidFill>
          <a:ln w="31750" algn="ctr">
            <a:solidFill>
              <a:srgbClr val="BAD9EC"/>
            </a:solidFill>
            <a:round/>
            <a:headEnd/>
            <a:tailEnd/>
          </a:ln>
          <a:effectLst>
            <a:outerShdw dist="81320" dir="3080412" algn="ctr" rotWithShape="0">
              <a:srgbClr val="808080">
                <a:alpha val="7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ko-KR" altLang="en-US" sz="240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787400" y="4214813"/>
            <a:ext cx="15113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400" b="1" i="1" dirty="0">
                <a:solidFill>
                  <a:srgbClr val="003366"/>
                </a:solidFill>
                <a:latin typeface="Arial" pitchFamily="34" charset="0"/>
                <a:ea typeface="굴림" pitchFamily="50" charset="-127"/>
              </a:rPr>
              <a:t>STEP 4</a:t>
            </a:r>
          </a:p>
        </p:txBody>
      </p:sp>
      <p:pic>
        <p:nvPicPr>
          <p:cNvPr id="15380" name="Picture 16" descr="그림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7100" y="4364038"/>
            <a:ext cx="21272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AutoShape 12"/>
          <p:cNvSpPr>
            <a:spLocks noChangeArrowheads="1"/>
          </p:cNvSpPr>
          <p:nvPr/>
        </p:nvSpPr>
        <p:spPr bwMode="auto">
          <a:xfrm>
            <a:off x="585788" y="4929188"/>
            <a:ext cx="7974012" cy="503237"/>
          </a:xfrm>
          <a:prstGeom prst="roundRect">
            <a:avLst>
              <a:gd name="adj" fmla="val 0"/>
            </a:avLst>
          </a:prstGeom>
          <a:solidFill>
            <a:srgbClr val="4282C6"/>
          </a:solidFill>
          <a:ln w="31750" algn="ctr">
            <a:solidFill>
              <a:srgbClr val="BAD9EC"/>
            </a:solidFill>
            <a:round/>
            <a:headEnd/>
            <a:tailEnd/>
          </a:ln>
          <a:effectLst>
            <a:outerShdw dist="81320" dir="3080412" algn="ctr" rotWithShape="0">
              <a:srgbClr val="808080">
                <a:alpha val="7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ko-KR" altLang="en-US" sz="240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801688" y="4929188"/>
            <a:ext cx="13446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400" b="1" i="1" dirty="0">
                <a:solidFill>
                  <a:srgbClr val="003366"/>
                </a:solidFill>
                <a:latin typeface="Arial" pitchFamily="34" charset="0"/>
                <a:ea typeface="굴림" pitchFamily="50" charset="-127"/>
              </a:rPr>
              <a:t>STEP 5</a:t>
            </a:r>
          </a:p>
        </p:txBody>
      </p:sp>
      <p:pic>
        <p:nvPicPr>
          <p:cNvPr id="15383" name="Picture 16" descr="그림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8213" y="5072063"/>
            <a:ext cx="21272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 Box 14"/>
          <p:cNvSpPr txBox="1">
            <a:spLocks noChangeArrowheads="1"/>
          </p:cNvSpPr>
          <p:nvPr/>
        </p:nvSpPr>
        <p:spPr bwMode="auto">
          <a:xfrm>
            <a:off x="2413000" y="3429000"/>
            <a:ext cx="35718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ko-KR" altLang="en-US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</a:rPr>
              <a:t> 개정</a:t>
            </a:r>
            <a:r>
              <a:rPr lang="en-US" altLang="ko-KR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</a:rPr>
              <a:t>(</a:t>
            </a:r>
            <a:r>
              <a:rPr lang="ko-KR" altLang="en-US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</a:rPr>
              <a:t>안</a:t>
            </a:r>
            <a:r>
              <a:rPr lang="en-US" altLang="ko-KR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</a:rPr>
              <a:t>) </a:t>
            </a:r>
            <a:r>
              <a:rPr lang="ko-KR" altLang="en-US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</a:rPr>
              <a:t>주요내용 설명</a:t>
            </a:r>
            <a:endParaRPr lang="ko-KR" alt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</a:endParaRPr>
          </a:p>
        </p:txBody>
      </p: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2500313" y="4286250"/>
            <a:ext cx="52149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ko-KR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</a:rPr>
              <a:t>건의사항에 대한 현안 논의</a:t>
            </a:r>
          </a:p>
        </p:txBody>
      </p: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2498725" y="5000625"/>
            <a:ext cx="52149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ko-KR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</a:rPr>
              <a:t>과장님 마무리 말씀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직사각형 31"/>
          <p:cNvSpPr>
            <a:spLocks noChangeArrowheads="1"/>
          </p:cNvSpPr>
          <p:nvPr/>
        </p:nvSpPr>
        <p:spPr bwMode="auto">
          <a:xfrm>
            <a:off x="0" y="573088"/>
            <a:ext cx="9144000" cy="60721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ko-KR" altLang="en-US" sz="800" b="1"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8" name="_x102119704" descr="EMB000007403114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36512" y="4509121"/>
            <a:ext cx="3707905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4150" y="692150"/>
            <a:ext cx="7038975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844550" y="831850"/>
            <a:ext cx="207168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2200" b="1">
                <a:solidFill>
                  <a:schemeClr val="bg1"/>
                </a:solidFill>
                <a:latin typeface="HY헤드라인M" pitchFamily="18" charset="-127"/>
              </a:rPr>
              <a:t>배경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366713" y="820738"/>
            <a:ext cx="287337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2200">
                <a:solidFill>
                  <a:schemeClr val="bg1"/>
                </a:solidFill>
                <a:latin typeface="HY헤드라인M" pitchFamily="18" charset="-127"/>
              </a:rPr>
              <a:t>1</a:t>
            </a:r>
          </a:p>
        </p:txBody>
      </p:sp>
      <p:sp>
        <p:nvSpPr>
          <p:cNvPr id="16391" name="슬라이드 번호 개체 틀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86606F1-5601-4BD6-B787-D677ABD9C974}" type="slidenum">
              <a:rPr lang="en-US" altLang="ko-KR" smtClean="0"/>
              <a:pPr/>
              <a:t>3</a:t>
            </a:fld>
            <a:endParaRPr lang="en-US" altLang="ko-KR" smtClean="0"/>
          </a:p>
        </p:txBody>
      </p:sp>
      <p:sp>
        <p:nvSpPr>
          <p:cNvPr id="22536" name="TextBox 27"/>
          <p:cNvSpPr txBox="1">
            <a:spLocks noChangeArrowheads="1"/>
          </p:cNvSpPr>
          <p:nvPr/>
        </p:nvSpPr>
        <p:spPr bwMode="auto">
          <a:xfrm>
            <a:off x="957263" y="1863725"/>
            <a:ext cx="7758112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ts val="3000"/>
              </a:lnSpc>
              <a:defRPr/>
            </a:pPr>
            <a:r>
              <a:rPr lang="ko-KR" altLang="en-US" b="1" spc="-150" dirty="0">
                <a:latin typeface="맑은 고딕" pitchFamily="50" charset="-127"/>
                <a:ea typeface="맑은 고딕" pitchFamily="50" charset="-127"/>
              </a:rPr>
              <a:t>노량진 수몰사고</a:t>
            </a:r>
            <a:r>
              <a:rPr lang="en-US" altLang="ko-KR" sz="1600" spc="-150" dirty="0">
                <a:latin typeface="맑은 고딕" pitchFamily="50" charset="-127"/>
                <a:ea typeface="맑은 고딕" pitchFamily="50" charset="-127"/>
              </a:rPr>
              <a:t>(‘13.7.15)</a:t>
            </a:r>
            <a:r>
              <a:rPr lang="ko-KR" altLang="en-US" spc="-150" dirty="0">
                <a:latin typeface="맑은 고딕" pitchFamily="50" charset="-127"/>
                <a:ea typeface="맑은 고딕" pitchFamily="50" charset="-127"/>
              </a:rPr>
              <a:t>와 </a:t>
            </a:r>
            <a:r>
              <a:rPr lang="ko-KR" altLang="en-US" b="1" spc="-150" dirty="0">
                <a:latin typeface="맑은 고딕" pitchFamily="50" charset="-127"/>
                <a:ea typeface="맑은 고딕" pitchFamily="50" charset="-127"/>
              </a:rPr>
              <a:t>방화동 붕괴사고</a:t>
            </a:r>
            <a:r>
              <a:rPr lang="en-US" altLang="ko-KR" sz="1600" spc="-150" dirty="0">
                <a:latin typeface="맑은 고딕" pitchFamily="50" charset="-127"/>
                <a:ea typeface="맑은 고딕" pitchFamily="50" charset="-127"/>
              </a:rPr>
              <a:t>(‘13.7.30)</a:t>
            </a:r>
            <a:r>
              <a:rPr lang="en-US" altLang="ko-KR" spc="-15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pc="-150" dirty="0">
                <a:latin typeface="맑은 고딕" pitchFamily="50" charset="-127"/>
                <a:ea typeface="맑은 고딕" pitchFamily="50" charset="-127"/>
              </a:rPr>
              <a:t>발생으로 </a:t>
            </a:r>
            <a:r>
              <a:rPr lang="ko-KR" altLang="en-US" b="1" spc="-150" dirty="0" err="1">
                <a:latin typeface="맑은 고딕" pitchFamily="50" charset="-127"/>
                <a:ea typeface="맑은 고딕" pitchFamily="50" charset="-127"/>
              </a:rPr>
              <a:t>감리원의</a:t>
            </a:r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    능력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에 대한 </a:t>
            </a:r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비판적 의견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이 언론을 통해 보도</a:t>
            </a:r>
          </a:p>
        </p:txBody>
      </p:sp>
      <p:pic>
        <p:nvPicPr>
          <p:cNvPr id="16393" name="Picture 1118" descr="0901_233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188" y="2022475"/>
            <a:ext cx="16192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4" name="바닥글 개체 틀 1"/>
          <p:cNvSpPr>
            <a:spLocks noGrp="1"/>
          </p:cNvSpPr>
          <p:nvPr>
            <p:ph type="ftr" sz="quarter" idx="11"/>
          </p:nvPr>
        </p:nvSpPr>
        <p:spPr>
          <a:xfrm>
            <a:off x="214313" y="6324600"/>
            <a:ext cx="1217612" cy="330200"/>
          </a:xfrm>
          <a:noFill/>
        </p:spPr>
        <p:txBody>
          <a:bodyPr/>
          <a:lstStyle/>
          <a:p>
            <a:pPr algn="r"/>
            <a:r>
              <a:rPr lang="en-US" altLang="ko-KR" sz="1000" b="1" smtClean="0">
                <a:ea typeface="돋움" pitchFamily="50" charset="-127"/>
              </a:rPr>
              <a:t>www.molit.go.kr</a:t>
            </a:r>
          </a:p>
        </p:txBody>
      </p:sp>
      <p:sp>
        <p:nvSpPr>
          <p:cNvPr id="16395" name="TextBox 27"/>
          <p:cNvSpPr txBox="1">
            <a:spLocks noChangeArrowheads="1"/>
          </p:cNvSpPr>
          <p:nvPr/>
        </p:nvSpPr>
        <p:spPr bwMode="auto">
          <a:xfrm>
            <a:off x="957263" y="2774950"/>
            <a:ext cx="6597650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ts val="3000"/>
              </a:lnSpc>
            </a:pPr>
            <a:r>
              <a:rPr lang="en-US" altLang="ko-KR" sz="1800">
                <a:latin typeface="HY중고딕" pitchFamily="18" charset="-127"/>
                <a:ea typeface="HY중고딕" pitchFamily="18" charset="-127"/>
              </a:rPr>
              <a:t>* </a:t>
            </a:r>
            <a:r>
              <a:rPr lang="ko-KR" altLang="en-US" sz="1800">
                <a:latin typeface="HY중고딕" pitchFamily="18" charset="-127"/>
                <a:ea typeface="HY중고딕" pitchFamily="18" charset="-127"/>
              </a:rPr>
              <a:t>감리업체들의 의지와 능력에 대해 의문 제기 </a:t>
            </a:r>
            <a:r>
              <a:rPr lang="en-US" altLang="ko-KR" sz="1600">
                <a:latin typeface="HY중고딕" pitchFamily="18" charset="-127"/>
                <a:ea typeface="HY중고딕" pitchFamily="18" charset="-127"/>
              </a:rPr>
              <a:t>(KBS </a:t>
            </a:r>
            <a:r>
              <a:rPr lang="ko-KR" altLang="en-US" sz="1600">
                <a:latin typeface="HY중고딕" pitchFamily="18" charset="-127"/>
                <a:ea typeface="HY중고딕" pitchFamily="18" charset="-127"/>
              </a:rPr>
              <a:t>뉴스라인</a:t>
            </a:r>
            <a:r>
              <a:rPr lang="en-US" altLang="ko-KR" sz="1600">
                <a:latin typeface="HY중고딕" pitchFamily="18" charset="-127"/>
                <a:ea typeface="HY중고딕" pitchFamily="18" charset="-127"/>
              </a:rPr>
              <a:t>)</a:t>
            </a:r>
            <a:endParaRPr lang="ko-KR" altLang="en-US" sz="1600">
              <a:latin typeface="HY중고딕" pitchFamily="18" charset="-127"/>
              <a:ea typeface="HY중고딕" pitchFamily="18" charset="-127"/>
            </a:endParaRPr>
          </a:p>
        </p:txBody>
      </p:sp>
      <p:sp>
        <p:nvSpPr>
          <p:cNvPr id="16396" name="TextBox 27"/>
          <p:cNvSpPr txBox="1">
            <a:spLocks noChangeArrowheads="1"/>
          </p:cNvSpPr>
          <p:nvPr/>
        </p:nvSpPr>
        <p:spPr bwMode="auto">
          <a:xfrm>
            <a:off x="960438" y="3429000"/>
            <a:ext cx="7758112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ts val="3000"/>
              </a:lnSpc>
            </a:pPr>
            <a:r>
              <a:rPr lang="ko-KR" altLang="en-US">
                <a:latin typeface="맑은 고딕" pitchFamily="50" charset="-127"/>
                <a:ea typeface="맑은 고딕" pitchFamily="50" charset="-127"/>
              </a:rPr>
              <a:t>감리 용역업체 선정시 감리원의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자질</a:t>
            </a:r>
            <a:r>
              <a:rPr lang="en-US" altLang="ko-KR" b="1"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역량 평가강화 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및 공사특성에 따른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품질</a:t>
            </a:r>
            <a:r>
              <a:rPr lang="en-US" altLang="ko-KR" b="1"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안전확보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를 위해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유경험자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 참여시 우대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배점 상향조정</a:t>
            </a:r>
          </a:p>
        </p:txBody>
      </p:sp>
      <p:pic>
        <p:nvPicPr>
          <p:cNvPr id="16397" name="Picture 1118" descr="0901_233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1363" y="3587750"/>
            <a:ext cx="16192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_x33024472" descr="EMB00000740311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55568" y="4509120"/>
            <a:ext cx="3888432" cy="2348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824" y="4509120"/>
            <a:ext cx="3485522" cy="23488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직사각형 31"/>
          <p:cNvSpPr>
            <a:spLocks noChangeArrowheads="1"/>
          </p:cNvSpPr>
          <p:nvPr/>
        </p:nvSpPr>
        <p:spPr bwMode="auto">
          <a:xfrm>
            <a:off x="0" y="573088"/>
            <a:ext cx="9144000" cy="60721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ko-KR" altLang="en-US" sz="800" b="1"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741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150" y="2971800"/>
            <a:ext cx="7038975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 Box 5"/>
          <p:cNvSpPr txBox="1">
            <a:spLocks noChangeArrowheads="1"/>
          </p:cNvSpPr>
          <p:nvPr/>
        </p:nvSpPr>
        <p:spPr bwMode="auto">
          <a:xfrm>
            <a:off x="844550" y="3111500"/>
            <a:ext cx="207168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2200" b="1">
                <a:solidFill>
                  <a:schemeClr val="bg1"/>
                </a:solidFill>
                <a:latin typeface="HY헤드라인M" pitchFamily="18" charset="-127"/>
              </a:rPr>
              <a:t>그간 추진경위</a:t>
            </a:r>
          </a:p>
        </p:txBody>
      </p:sp>
      <p:sp>
        <p:nvSpPr>
          <p:cNvPr id="17413" name="Text Box 6"/>
          <p:cNvSpPr txBox="1">
            <a:spLocks noChangeArrowheads="1"/>
          </p:cNvSpPr>
          <p:nvPr/>
        </p:nvSpPr>
        <p:spPr bwMode="auto">
          <a:xfrm>
            <a:off x="366713" y="3100388"/>
            <a:ext cx="287337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2200">
                <a:solidFill>
                  <a:schemeClr val="bg1"/>
                </a:solidFill>
                <a:latin typeface="HY헤드라인M" pitchFamily="18" charset="-127"/>
              </a:rPr>
              <a:t>2</a:t>
            </a:r>
          </a:p>
        </p:txBody>
      </p:sp>
      <p:sp>
        <p:nvSpPr>
          <p:cNvPr id="17414" name="슬라이드 번호 개체 틀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F24083A-6CDF-4F09-9192-C9D1DC54E1A1}" type="slidenum">
              <a:rPr lang="en-US" altLang="ko-KR" smtClean="0"/>
              <a:pPr/>
              <a:t>4</a:t>
            </a:fld>
            <a:endParaRPr lang="en-US" altLang="ko-KR" smtClean="0"/>
          </a:p>
        </p:txBody>
      </p:sp>
      <p:sp>
        <p:nvSpPr>
          <p:cNvPr id="17415" name="TextBox 27"/>
          <p:cNvSpPr txBox="1">
            <a:spLocks noChangeArrowheads="1"/>
          </p:cNvSpPr>
          <p:nvPr/>
        </p:nvSpPr>
        <p:spPr bwMode="auto">
          <a:xfrm>
            <a:off x="957263" y="3908425"/>
            <a:ext cx="7758112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ts val="3000"/>
              </a:lnSpc>
            </a:pPr>
            <a:r>
              <a:rPr lang="en-US" altLang="ko-KR">
                <a:latin typeface="맑은 고딕" pitchFamily="50" charset="-127"/>
                <a:ea typeface="맑은 고딕" pitchFamily="50" charset="-127"/>
              </a:rPr>
              <a:t>‘12.04.18 : 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공공건설 사업관리 제도개선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b="1">
                <a:latin typeface="맑은 고딕" pitchFamily="50" charset="-127"/>
                <a:ea typeface="맑은 고딕" pitchFamily="50" charset="-127"/>
              </a:rPr>
              <a:t>T/F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구성 및 회의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(8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회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7416" name="Picture 1118" descr="0901_23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8188" y="4067175"/>
            <a:ext cx="16192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7" name="바닥글 개체 틀 1"/>
          <p:cNvSpPr>
            <a:spLocks noGrp="1"/>
          </p:cNvSpPr>
          <p:nvPr>
            <p:ph type="ftr" sz="quarter" idx="11"/>
          </p:nvPr>
        </p:nvSpPr>
        <p:spPr>
          <a:xfrm>
            <a:off x="214313" y="6324600"/>
            <a:ext cx="1217612" cy="330200"/>
          </a:xfrm>
          <a:noFill/>
        </p:spPr>
        <p:txBody>
          <a:bodyPr/>
          <a:lstStyle/>
          <a:p>
            <a:pPr algn="r"/>
            <a:r>
              <a:rPr lang="en-US" altLang="ko-KR" sz="1000" b="1" smtClean="0">
                <a:ea typeface="돋움" pitchFamily="50" charset="-127"/>
              </a:rPr>
              <a:t>www.molit.go.kr</a:t>
            </a:r>
          </a:p>
        </p:txBody>
      </p:sp>
      <p:sp>
        <p:nvSpPr>
          <p:cNvPr id="17418" name="TextBox 27"/>
          <p:cNvSpPr txBox="1">
            <a:spLocks noChangeArrowheads="1"/>
          </p:cNvSpPr>
          <p:nvPr/>
        </p:nvSpPr>
        <p:spPr bwMode="auto">
          <a:xfrm>
            <a:off x="957263" y="4384675"/>
            <a:ext cx="7862887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ts val="3000"/>
              </a:lnSpc>
            </a:pPr>
            <a:r>
              <a:rPr lang="en-US" altLang="ko-KR" sz="1800">
                <a:latin typeface="HY중고딕" pitchFamily="18" charset="-127"/>
                <a:ea typeface="HY중고딕" pitchFamily="18" charset="-127"/>
              </a:rPr>
              <a:t>* (</a:t>
            </a:r>
            <a:r>
              <a:rPr lang="ko-KR" altLang="en-US" sz="1800">
                <a:latin typeface="HY중고딕" pitchFamily="18" charset="-127"/>
                <a:ea typeface="HY중고딕" pitchFamily="18" charset="-127"/>
              </a:rPr>
              <a:t>참석자</a:t>
            </a:r>
            <a:r>
              <a:rPr lang="en-US" altLang="ko-KR" sz="1800">
                <a:latin typeface="HY중고딕" pitchFamily="18" charset="-127"/>
                <a:ea typeface="HY중고딕" pitchFamily="18" charset="-127"/>
              </a:rPr>
              <a:t>) </a:t>
            </a:r>
            <a:r>
              <a:rPr lang="ko-KR" altLang="en-US" sz="1800">
                <a:latin typeface="HY중고딕" pitchFamily="18" charset="-127"/>
                <a:ea typeface="HY중고딕" pitchFamily="18" charset="-127"/>
              </a:rPr>
              <a:t>본부 </a:t>
            </a:r>
            <a:r>
              <a:rPr lang="en-US" altLang="ko-KR" sz="1800">
                <a:latin typeface="HY중고딕" pitchFamily="18" charset="-127"/>
                <a:ea typeface="HY중고딕" pitchFamily="18" charset="-127"/>
              </a:rPr>
              <a:t>5</a:t>
            </a:r>
            <a:r>
              <a:rPr lang="ko-KR" altLang="en-US" sz="1800">
                <a:latin typeface="HY중고딕" pitchFamily="18" charset="-127"/>
                <a:ea typeface="HY중고딕" pitchFamily="18" charset="-127"/>
              </a:rPr>
              <a:t>인</a:t>
            </a:r>
            <a:r>
              <a:rPr lang="en-US" altLang="ko-KR" sz="1800">
                <a:latin typeface="HY중고딕" pitchFamily="18" charset="-127"/>
                <a:ea typeface="HY중고딕" pitchFamily="18" charset="-127"/>
              </a:rPr>
              <a:t>, </a:t>
            </a:r>
            <a:r>
              <a:rPr lang="ko-KR" altLang="en-US" sz="1800">
                <a:latin typeface="HY중고딕" pitchFamily="18" charset="-127"/>
                <a:ea typeface="HY중고딕" pitchFamily="18" charset="-127"/>
              </a:rPr>
              <a:t>건설기술연구원 </a:t>
            </a:r>
            <a:r>
              <a:rPr lang="en-US" altLang="ko-KR" sz="1800">
                <a:latin typeface="HY중고딕" pitchFamily="18" charset="-127"/>
                <a:ea typeface="HY중고딕" pitchFamily="18" charset="-127"/>
              </a:rPr>
              <a:t>2</a:t>
            </a:r>
            <a:r>
              <a:rPr lang="ko-KR" altLang="en-US" sz="1800">
                <a:latin typeface="HY중고딕" pitchFamily="18" charset="-127"/>
                <a:ea typeface="HY중고딕" pitchFamily="18" charset="-127"/>
              </a:rPr>
              <a:t>인</a:t>
            </a:r>
            <a:r>
              <a:rPr lang="en-US" altLang="ko-KR" sz="1800">
                <a:latin typeface="HY중고딕" pitchFamily="18" charset="-127"/>
                <a:ea typeface="HY중고딕" pitchFamily="18" charset="-127"/>
              </a:rPr>
              <a:t>, </a:t>
            </a:r>
            <a:r>
              <a:rPr lang="ko-KR" altLang="en-US" sz="1800">
                <a:latin typeface="HY중고딕" pitchFamily="18" charset="-127"/>
                <a:ea typeface="HY중고딕" pitchFamily="18" charset="-127"/>
              </a:rPr>
              <a:t>관련 협회 </a:t>
            </a:r>
            <a:r>
              <a:rPr lang="en-US" altLang="ko-KR" sz="1800">
                <a:latin typeface="HY중고딕" pitchFamily="18" charset="-127"/>
                <a:ea typeface="HY중고딕" pitchFamily="18" charset="-127"/>
              </a:rPr>
              <a:t>4</a:t>
            </a:r>
            <a:r>
              <a:rPr lang="ko-KR" altLang="en-US" sz="1800">
                <a:latin typeface="HY중고딕" pitchFamily="18" charset="-127"/>
                <a:ea typeface="HY중고딕" pitchFamily="18" charset="-127"/>
              </a:rPr>
              <a:t>인 </a:t>
            </a:r>
            <a:r>
              <a:rPr lang="en-US" altLang="ko-KR" sz="1600">
                <a:latin typeface="HY중고딕" pitchFamily="18" charset="-127"/>
                <a:ea typeface="HY중고딕" pitchFamily="18" charset="-127"/>
              </a:rPr>
              <a:t>(</a:t>
            </a:r>
            <a:r>
              <a:rPr lang="ko-KR" altLang="en-US" sz="1600">
                <a:latin typeface="HY중고딕" pitchFamily="18" charset="-127"/>
                <a:ea typeface="HY중고딕" pitchFamily="18" charset="-127"/>
              </a:rPr>
              <a:t>감리 </a:t>
            </a:r>
            <a:r>
              <a:rPr lang="en-US" altLang="ko-KR" sz="1600">
                <a:latin typeface="HY중고딕" pitchFamily="18" charset="-127"/>
                <a:ea typeface="HY중고딕" pitchFamily="18" charset="-127"/>
              </a:rPr>
              <a:t>2, CM 2)</a:t>
            </a:r>
            <a:endParaRPr lang="ko-KR" altLang="en-US" sz="1600">
              <a:latin typeface="HY중고딕" pitchFamily="18" charset="-127"/>
              <a:ea typeface="HY중고딕" pitchFamily="18" charset="-127"/>
            </a:endParaRPr>
          </a:p>
        </p:txBody>
      </p:sp>
      <p:sp>
        <p:nvSpPr>
          <p:cNvPr id="17419" name="TextBox 27"/>
          <p:cNvSpPr txBox="1">
            <a:spLocks noChangeArrowheads="1"/>
          </p:cNvSpPr>
          <p:nvPr/>
        </p:nvSpPr>
        <p:spPr bwMode="auto">
          <a:xfrm>
            <a:off x="960438" y="4932363"/>
            <a:ext cx="7758112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ts val="3000"/>
              </a:lnSpc>
            </a:pPr>
            <a:r>
              <a:rPr lang="en-US" altLang="ko-KR">
                <a:latin typeface="맑은 고딕" pitchFamily="50" charset="-127"/>
                <a:ea typeface="맑은 고딕" pitchFamily="50" charset="-127"/>
              </a:rPr>
              <a:t>’13.12.19~12.27 : PQ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기준 의견조회 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본부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소속ㆍ산하기관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협회 등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7420" name="Picture 1118" descr="0901_23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1363" y="5091113"/>
            <a:ext cx="16192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1" name="TextBox 27"/>
          <p:cNvSpPr txBox="1">
            <a:spLocks noChangeArrowheads="1"/>
          </p:cNvSpPr>
          <p:nvPr/>
        </p:nvSpPr>
        <p:spPr bwMode="auto">
          <a:xfrm>
            <a:off x="960438" y="5589588"/>
            <a:ext cx="7427912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ts val="3000"/>
              </a:lnSpc>
            </a:pPr>
            <a:r>
              <a:rPr lang="en-US" altLang="ko-KR">
                <a:latin typeface="맑은 고딕" pitchFamily="50" charset="-127"/>
                <a:ea typeface="맑은 고딕" pitchFamily="50" charset="-127"/>
              </a:rPr>
              <a:t>’14.02.24~3.19 : 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건설사업관리자 </a:t>
            </a:r>
            <a:r>
              <a:rPr lang="en-US" altLang="ko-KR">
                <a:latin typeface="맑은 고딕" pitchFamily="50" charset="-127"/>
                <a:ea typeface="맑은 고딕" pitchFamily="50" charset="-127"/>
              </a:rPr>
              <a:t>PQ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기준 의견조회 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행정예고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7422" name="Picture 1118" descr="0901_23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1363" y="5748338"/>
            <a:ext cx="16192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3" name="TextBox 27"/>
          <p:cNvSpPr txBox="1">
            <a:spLocks noChangeArrowheads="1"/>
          </p:cNvSpPr>
          <p:nvPr/>
        </p:nvSpPr>
        <p:spPr bwMode="auto">
          <a:xfrm>
            <a:off x="960438" y="974725"/>
            <a:ext cx="7758112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ts val="3000"/>
              </a:lnSpc>
            </a:pPr>
            <a:r>
              <a:rPr lang="ko-KR" altLang="en-US">
                <a:latin typeface="맑은 고딕" pitchFamily="50" charset="-127"/>
                <a:ea typeface="맑은 고딕" pitchFamily="50" charset="-127"/>
              </a:rPr>
              <a:t>또한</a:t>
            </a:r>
            <a:r>
              <a:rPr lang="en-US" altLang="ko-KR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중소업체 참여 기회를 확대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하여 중소기업 동반성장 정책    기조를 반영하고</a:t>
            </a:r>
            <a:r>
              <a:rPr lang="en-US" altLang="ko-KR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방화동 붕괴사고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에 대한 사고조사 결과 기술지원 감리원이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설계부서의 용역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을 같이 수행하고 있어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현장조사 및 설계도서 검토 소홀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로 인한 부실방지 차원에서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중복참여 제한</a:t>
            </a:r>
          </a:p>
        </p:txBody>
      </p:sp>
      <p:pic>
        <p:nvPicPr>
          <p:cNvPr id="17424" name="Picture 1118" descr="0901_23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1363" y="1133475"/>
            <a:ext cx="16192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직사각형 31"/>
          <p:cNvSpPr>
            <a:spLocks noChangeArrowheads="1"/>
          </p:cNvSpPr>
          <p:nvPr/>
        </p:nvSpPr>
        <p:spPr bwMode="auto">
          <a:xfrm>
            <a:off x="0" y="573088"/>
            <a:ext cx="9144000" cy="60721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ko-KR" altLang="en-US" sz="800" b="1"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843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150" y="692150"/>
            <a:ext cx="7038975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Text Box 5"/>
          <p:cNvSpPr txBox="1">
            <a:spLocks noChangeArrowheads="1"/>
          </p:cNvSpPr>
          <p:nvPr/>
        </p:nvSpPr>
        <p:spPr bwMode="auto">
          <a:xfrm>
            <a:off x="844550" y="831850"/>
            <a:ext cx="315595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sz="2200" b="1">
                <a:solidFill>
                  <a:schemeClr val="bg1"/>
                </a:solidFill>
                <a:latin typeface="HY헤드라인M" pitchFamily="18" charset="-127"/>
              </a:rPr>
              <a:t>개정</a:t>
            </a:r>
            <a:r>
              <a:rPr lang="en-US" altLang="ko-KR" sz="2200" b="1">
                <a:solidFill>
                  <a:schemeClr val="bg1"/>
                </a:solidFill>
                <a:latin typeface="HY헤드라인M" pitchFamily="18" charset="-127"/>
              </a:rPr>
              <a:t>(</a:t>
            </a:r>
            <a:r>
              <a:rPr lang="ko-KR" altLang="en-US" sz="2200" b="1">
                <a:solidFill>
                  <a:schemeClr val="bg1"/>
                </a:solidFill>
                <a:latin typeface="HY헤드라인M" pitchFamily="18" charset="-127"/>
              </a:rPr>
              <a:t>안</a:t>
            </a:r>
            <a:r>
              <a:rPr lang="en-US" altLang="ko-KR" sz="2200" b="1">
                <a:solidFill>
                  <a:schemeClr val="bg1"/>
                </a:solidFill>
                <a:latin typeface="HY헤드라인M" pitchFamily="18" charset="-127"/>
              </a:rPr>
              <a:t>)  </a:t>
            </a:r>
            <a:r>
              <a:rPr lang="ko-KR" altLang="en-US" sz="2200" b="1">
                <a:solidFill>
                  <a:schemeClr val="bg1"/>
                </a:solidFill>
                <a:latin typeface="HY헤드라인M" pitchFamily="18" charset="-127"/>
              </a:rPr>
              <a:t>주요내용</a:t>
            </a:r>
          </a:p>
        </p:txBody>
      </p:sp>
      <p:sp>
        <p:nvSpPr>
          <p:cNvPr id="18437" name="Text Box 6"/>
          <p:cNvSpPr txBox="1">
            <a:spLocks noChangeArrowheads="1"/>
          </p:cNvSpPr>
          <p:nvPr/>
        </p:nvSpPr>
        <p:spPr bwMode="auto">
          <a:xfrm>
            <a:off x="366713" y="820738"/>
            <a:ext cx="287337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2200">
                <a:solidFill>
                  <a:schemeClr val="bg1"/>
                </a:solidFill>
                <a:latin typeface="HY헤드라인M" pitchFamily="18" charset="-127"/>
              </a:rPr>
              <a:t>3</a:t>
            </a:r>
          </a:p>
        </p:txBody>
      </p:sp>
      <p:sp>
        <p:nvSpPr>
          <p:cNvPr id="18438" name="슬라이드 번호 개체 틀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BA297A5-3F37-43D9-B774-983D94A3D499}" type="slidenum">
              <a:rPr lang="en-US" altLang="ko-KR" smtClean="0"/>
              <a:pPr/>
              <a:t>5</a:t>
            </a:fld>
            <a:endParaRPr lang="en-US" altLang="ko-KR" smtClean="0"/>
          </a:p>
        </p:txBody>
      </p:sp>
      <p:sp>
        <p:nvSpPr>
          <p:cNvPr id="18439" name="TextBox 27"/>
          <p:cNvSpPr txBox="1">
            <a:spLocks noChangeArrowheads="1"/>
          </p:cNvSpPr>
          <p:nvPr/>
        </p:nvSpPr>
        <p:spPr bwMode="auto">
          <a:xfrm>
            <a:off x="957263" y="2570163"/>
            <a:ext cx="7862887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ts val="3000"/>
              </a:lnSpc>
            </a:pPr>
            <a:r>
              <a:rPr lang="en-US" altLang="ko-KR" b="1">
                <a:solidFill>
                  <a:srgbClr val="0033CC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>
                <a:solidFill>
                  <a:srgbClr val="0033CC"/>
                </a:solidFill>
                <a:latin typeface="맑은 고딕" pitchFamily="50" charset="-127"/>
                <a:ea typeface="맑은 고딕" pitchFamily="50" charset="-127"/>
              </a:rPr>
              <a:t>개정안</a:t>
            </a:r>
            <a:r>
              <a:rPr lang="en-US" altLang="ko-KR" b="1">
                <a:solidFill>
                  <a:srgbClr val="0033CC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en-US" altLang="ko-KR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책임기술자 외에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분야별 기술자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(1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인 이상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까지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면접평가를 확대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하여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면접 배점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을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상향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 조정 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(4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점→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6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점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algn="just">
              <a:lnSpc>
                <a:spcPts val="3000"/>
              </a:lnSpc>
            </a:pPr>
            <a:endParaRPr lang="ko-KR" altLang="en-US" sz="160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8440" name="Picture 1118" descr="0901_23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8188" y="2728913"/>
            <a:ext cx="16192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1" name="바닥글 개체 틀 1"/>
          <p:cNvSpPr>
            <a:spLocks noGrp="1"/>
          </p:cNvSpPr>
          <p:nvPr>
            <p:ph type="ftr" sz="quarter" idx="11"/>
          </p:nvPr>
        </p:nvSpPr>
        <p:spPr>
          <a:xfrm>
            <a:off x="214313" y="6324600"/>
            <a:ext cx="1217612" cy="330200"/>
          </a:xfrm>
          <a:noFill/>
        </p:spPr>
        <p:txBody>
          <a:bodyPr/>
          <a:lstStyle/>
          <a:p>
            <a:pPr algn="r"/>
            <a:r>
              <a:rPr lang="en-US" altLang="ko-KR" sz="1000" b="1" smtClean="0">
                <a:ea typeface="돋움" pitchFamily="50" charset="-127"/>
              </a:rPr>
              <a:t>www.molit.go.kr</a:t>
            </a:r>
          </a:p>
        </p:txBody>
      </p:sp>
      <p:pic>
        <p:nvPicPr>
          <p:cNvPr id="18442" name="Picture 6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5938" y="1881188"/>
            <a:ext cx="4349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27"/>
          <p:cNvSpPr txBox="1">
            <a:spLocks noChangeArrowheads="1"/>
          </p:cNvSpPr>
          <p:nvPr/>
        </p:nvSpPr>
        <p:spPr bwMode="auto">
          <a:xfrm>
            <a:off x="942975" y="1851025"/>
            <a:ext cx="3268663" cy="41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ko-KR" altLang="en-US" dirty="0">
                <a:solidFill>
                  <a:schemeClr val="accent6"/>
                </a:solidFill>
                <a:latin typeface="HY헤드라인M" pitchFamily="18" charset="-127"/>
              </a:rPr>
              <a:t>참여기술자 면접평가 강화</a:t>
            </a:r>
          </a:p>
        </p:txBody>
      </p:sp>
      <p:graphicFrame>
        <p:nvGraphicFramePr>
          <p:cNvPr id="21" name="Group 159"/>
          <p:cNvGraphicFramePr>
            <a:graphicFrameLocks noGrp="1"/>
          </p:cNvGraphicFramePr>
          <p:nvPr/>
        </p:nvGraphicFramePr>
        <p:xfrm>
          <a:off x="1058863" y="3671888"/>
          <a:ext cx="7545586" cy="1341120"/>
        </p:xfrm>
        <a:graphic>
          <a:graphicData uri="http://schemas.openxmlformats.org/drawingml/2006/table">
            <a:tbl>
              <a:tblPr/>
              <a:tblGrid>
                <a:gridCol w="1594217"/>
                <a:gridCol w="1687152"/>
                <a:gridCol w="1527912"/>
                <a:gridCol w="1440160"/>
                <a:gridCol w="1296145"/>
              </a:tblGrid>
              <a:tr h="314325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 분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용역비</a:t>
                      </a:r>
                      <a:endParaRPr kumimoji="1" lang="ko-KR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ko-KR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비고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</a:tr>
              <a:tr h="285750"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endParaRPr kumimoji="1" lang="ko-KR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</a:t>
                      </a:r>
                      <a:r>
                        <a:rPr kumimoji="1" lang="ko-KR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억원</a:t>
                      </a:r>
                      <a:r>
                        <a:rPr kumimoji="1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미만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 ~</a:t>
                      </a:r>
                      <a:r>
                        <a:rPr kumimoji="1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30</a:t>
                      </a:r>
                      <a:r>
                        <a:rPr kumimoji="1" lang="ko-KR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억원</a:t>
                      </a:r>
                      <a:endParaRPr kumimoji="1" lang="ko-KR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30</a:t>
                      </a:r>
                      <a:r>
                        <a:rPr kumimoji="1" lang="ko-KR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억원</a:t>
                      </a:r>
                      <a:r>
                        <a:rPr kumimoji="1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endParaRPr kumimoji="1" lang="ko-KR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33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ko-K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책임기술자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</a:t>
                      </a:r>
                      <a:r>
                        <a:rPr kumimoji="1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점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</a:t>
                      </a:r>
                      <a:r>
                        <a:rPr kumimoji="1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점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</a:t>
                      </a:r>
                      <a:r>
                        <a:rPr kumimoji="1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점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현행 동일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33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ko-K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분야별기술자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kumimoji="1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점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1.5</a:t>
                      </a:r>
                      <a:r>
                        <a:rPr kumimoji="1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점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</a:t>
                      </a:r>
                      <a:r>
                        <a:rPr kumimoji="1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점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추가 신설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직사각형 31"/>
          <p:cNvSpPr>
            <a:spLocks noChangeArrowheads="1"/>
          </p:cNvSpPr>
          <p:nvPr/>
        </p:nvSpPr>
        <p:spPr bwMode="auto">
          <a:xfrm>
            <a:off x="0" y="573088"/>
            <a:ext cx="9144000" cy="60721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ko-KR" altLang="en-US" sz="800" b="1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9459" name="슬라이드 번호 개체 틀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16F9293-E866-4C4B-9028-C77CABB42A0D}" type="slidenum">
              <a:rPr lang="en-US" altLang="ko-KR" smtClean="0"/>
              <a:pPr/>
              <a:t>6</a:t>
            </a:fld>
            <a:endParaRPr lang="en-US" altLang="ko-KR" smtClean="0"/>
          </a:p>
        </p:txBody>
      </p:sp>
      <p:sp>
        <p:nvSpPr>
          <p:cNvPr id="19460" name="TextBox 27"/>
          <p:cNvSpPr txBox="1">
            <a:spLocks noChangeArrowheads="1"/>
          </p:cNvSpPr>
          <p:nvPr/>
        </p:nvSpPr>
        <p:spPr bwMode="auto">
          <a:xfrm>
            <a:off x="971550" y="2520950"/>
            <a:ext cx="7862888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ts val="3000"/>
              </a:lnSpc>
            </a:pPr>
            <a:r>
              <a:rPr lang="en-US" altLang="ko-KR" b="1">
                <a:solidFill>
                  <a:srgbClr val="0033CC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>
                <a:solidFill>
                  <a:srgbClr val="0033CC"/>
                </a:solidFill>
                <a:latin typeface="맑은 고딕" pitchFamily="50" charset="-127"/>
                <a:ea typeface="맑은 고딕" pitchFamily="50" charset="-127"/>
              </a:rPr>
              <a:t>개정안</a:t>
            </a:r>
            <a:r>
              <a:rPr lang="en-US" altLang="ko-KR" b="1">
                <a:solidFill>
                  <a:srgbClr val="0033CC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en-US" altLang="ko-KR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소규모 용역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에 대한 신용도 평가시 용역특성에 따라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신용평가등급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에 따른 만점기준을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하향 조정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할 수 있도록 함</a:t>
            </a:r>
            <a:endParaRPr lang="ko-KR" altLang="en-US" sz="160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9461" name="Picture 1118" descr="0901_233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475" y="2679700"/>
            <a:ext cx="16192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2" name="바닥글 개체 틀 1"/>
          <p:cNvSpPr>
            <a:spLocks noGrp="1"/>
          </p:cNvSpPr>
          <p:nvPr>
            <p:ph type="ftr" sz="quarter" idx="11"/>
          </p:nvPr>
        </p:nvSpPr>
        <p:spPr>
          <a:xfrm>
            <a:off x="214313" y="6324600"/>
            <a:ext cx="1217612" cy="330200"/>
          </a:xfrm>
          <a:noFill/>
        </p:spPr>
        <p:txBody>
          <a:bodyPr/>
          <a:lstStyle/>
          <a:p>
            <a:pPr algn="r"/>
            <a:r>
              <a:rPr lang="en-US" altLang="ko-KR" sz="1000" b="1" smtClean="0">
                <a:ea typeface="돋움" pitchFamily="50" charset="-127"/>
              </a:rPr>
              <a:t>www.molit.go.kr</a:t>
            </a:r>
          </a:p>
        </p:txBody>
      </p:sp>
      <p:pic>
        <p:nvPicPr>
          <p:cNvPr id="19463" name="Picture 6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0225" y="1831975"/>
            <a:ext cx="4349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27"/>
          <p:cNvSpPr txBox="1">
            <a:spLocks noChangeArrowheads="1"/>
          </p:cNvSpPr>
          <p:nvPr/>
        </p:nvSpPr>
        <p:spPr bwMode="auto">
          <a:xfrm>
            <a:off x="957263" y="1801813"/>
            <a:ext cx="3268662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ko-KR" altLang="en-US" dirty="0">
                <a:solidFill>
                  <a:schemeClr val="accent6"/>
                </a:solidFill>
                <a:latin typeface="HY헤드라인M" pitchFamily="18" charset="-127"/>
              </a:rPr>
              <a:t>중소업체 진입장벽 완화</a:t>
            </a:r>
          </a:p>
        </p:txBody>
      </p:sp>
      <p:graphicFrame>
        <p:nvGraphicFramePr>
          <p:cNvPr id="21" name="Group 159"/>
          <p:cNvGraphicFramePr>
            <a:graphicFrameLocks noGrp="1"/>
          </p:cNvGraphicFramePr>
          <p:nvPr/>
        </p:nvGraphicFramePr>
        <p:xfrm>
          <a:off x="1073150" y="3646488"/>
          <a:ext cx="7545586" cy="1219200"/>
        </p:xfrm>
        <a:graphic>
          <a:graphicData uri="http://schemas.openxmlformats.org/drawingml/2006/table">
            <a:tbl>
              <a:tblPr/>
              <a:tblGrid>
                <a:gridCol w="1064865"/>
                <a:gridCol w="1080120"/>
                <a:gridCol w="1512168"/>
                <a:gridCol w="1512168"/>
                <a:gridCol w="1224136"/>
                <a:gridCol w="1152129"/>
              </a:tblGrid>
              <a:tr h="29590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회사채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A- </a:t>
                      </a:r>
                      <a:r>
                        <a:rPr kumimoji="1" lang="ko-KR" altLang="en-US" sz="1400" b="1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A-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미만  </a:t>
                      </a: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BBB-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BBB-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미만  </a:t>
                      </a: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B-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CCC+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400" b="0" i="0" u="none" strike="noStrike" cap="none" spc="-150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미제출</a:t>
                      </a:r>
                      <a:endParaRPr kumimoji="1" lang="ko-KR" altLang="en-US" sz="1400" b="0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693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기업어음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1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A2- </a:t>
                      </a:r>
                      <a:r>
                        <a:rPr kumimoji="1" lang="ko-KR" altLang="en-US" sz="1400" b="1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A2-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미만  </a:t>
                      </a: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A3-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A3-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미만  </a:t>
                      </a: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B-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400" b="0" i="0" u="none" strike="noStrike" cap="none" spc="-150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미제출</a:t>
                      </a:r>
                      <a:endParaRPr kumimoji="1" lang="ko-KR" altLang="en-US" sz="1400" b="0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693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기업신용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1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A- </a:t>
                      </a:r>
                      <a:r>
                        <a:rPr kumimoji="1" lang="ko-KR" altLang="en-US" sz="1400" b="1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A-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미만  </a:t>
                      </a: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BBB-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BBB-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미만  </a:t>
                      </a: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B-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CCC+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spc="-150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미제출</a:t>
                      </a:r>
                      <a:endParaRPr kumimoji="1" lang="ko-KR" altLang="en-US" sz="1400" b="0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693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점수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1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3.0</a:t>
                      </a:r>
                      <a:endParaRPr kumimoji="1" lang="ko-KR" altLang="en-US" sz="1400" b="1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2.7</a:t>
                      </a:r>
                      <a:endParaRPr kumimoji="1" lang="ko-KR" altLang="en-US" sz="1400" b="0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2.4</a:t>
                      </a:r>
                      <a:endParaRPr kumimoji="1" lang="ko-KR" altLang="en-US" sz="1400" b="0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2.1</a:t>
                      </a:r>
                      <a:endParaRPr kumimoji="1" lang="ko-KR" altLang="en-US" sz="1400" b="0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0</a:t>
                      </a:r>
                      <a:endParaRPr kumimoji="1" lang="ko-KR" altLang="en-US" sz="1400" b="0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500" name="TextBox 27"/>
          <p:cNvSpPr txBox="1">
            <a:spLocks noChangeArrowheads="1"/>
          </p:cNvSpPr>
          <p:nvPr/>
        </p:nvSpPr>
        <p:spPr bwMode="auto">
          <a:xfrm>
            <a:off x="1004888" y="4926013"/>
            <a:ext cx="7758112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* </a:t>
            </a:r>
            <a:r>
              <a:rPr lang="ko-KR" altLang="en-US" sz="1400">
                <a:latin typeface="맑은 고딕" pitchFamily="50" charset="-127"/>
                <a:ea typeface="맑은 고딕" pitchFamily="50" charset="-127"/>
              </a:rPr>
              <a:t>감리회사 </a:t>
            </a:r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232</a:t>
            </a:r>
            <a:r>
              <a:rPr lang="ko-KR" altLang="en-US" sz="1400">
                <a:latin typeface="맑은 고딕" pitchFamily="50" charset="-127"/>
                <a:ea typeface="맑은 고딕" pitchFamily="50" charset="-127"/>
              </a:rPr>
              <a:t>개사 조사결과 </a:t>
            </a:r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A-</a:t>
            </a:r>
            <a:r>
              <a:rPr lang="ko-KR" altLang="en-US" sz="1400">
                <a:latin typeface="맑은 고딕" pitchFamily="50" charset="-127"/>
                <a:ea typeface="맑은 고딕" pitchFamily="50" charset="-127"/>
              </a:rPr>
              <a:t>이상 </a:t>
            </a:r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80</a:t>
            </a:r>
            <a:r>
              <a:rPr lang="ko-KR" altLang="en-US" sz="1400">
                <a:latin typeface="맑은 고딕" pitchFamily="50" charset="-127"/>
                <a:ea typeface="맑은 고딕" pitchFamily="50" charset="-127"/>
              </a:rPr>
              <a:t>개사</a:t>
            </a:r>
            <a:r>
              <a:rPr lang="en-US" altLang="ko-KR" sz="1200">
                <a:latin typeface="맑은 고딕" pitchFamily="50" charset="-127"/>
                <a:ea typeface="맑은 고딕" pitchFamily="50" charset="-127"/>
              </a:rPr>
              <a:t>(35%)</a:t>
            </a:r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, BBB-</a:t>
            </a:r>
            <a:r>
              <a:rPr lang="ko-KR" altLang="en-US" sz="1400">
                <a:latin typeface="맑은 고딕" pitchFamily="50" charset="-127"/>
                <a:ea typeface="맑은 고딕" pitchFamily="50" charset="-127"/>
              </a:rPr>
              <a:t>이상 </a:t>
            </a:r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142</a:t>
            </a:r>
            <a:r>
              <a:rPr lang="ko-KR" altLang="en-US" sz="1400">
                <a:latin typeface="맑은 고딕" pitchFamily="50" charset="-127"/>
                <a:ea typeface="맑은 고딕" pitchFamily="50" charset="-127"/>
              </a:rPr>
              <a:t>개사</a:t>
            </a:r>
            <a:r>
              <a:rPr lang="en-US" altLang="ko-KR" sz="1200">
                <a:latin typeface="맑은 고딕" pitchFamily="50" charset="-127"/>
                <a:ea typeface="맑은 고딕" pitchFamily="50" charset="-127"/>
              </a:rPr>
              <a:t>(61%)</a:t>
            </a:r>
          </a:p>
          <a:p>
            <a:pPr algn="just"/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* </a:t>
            </a:r>
            <a:r>
              <a:rPr lang="ko-KR" altLang="en-US" sz="1400">
                <a:latin typeface="맑은 고딕" pitchFamily="50" charset="-127"/>
                <a:ea typeface="맑은 고딕" pitchFamily="50" charset="-127"/>
              </a:rPr>
              <a:t>최근 </a:t>
            </a:r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1400">
                <a:latin typeface="맑은 고딕" pitchFamily="50" charset="-127"/>
                <a:ea typeface="맑은 고딕" pitchFamily="50" charset="-127"/>
              </a:rPr>
              <a:t>년간 </a:t>
            </a:r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10</a:t>
            </a:r>
            <a:r>
              <a:rPr lang="ko-KR" altLang="en-US" sz="1400">
                <a:latin typeface="맑은 고딕" pitchFamily="50" charset="-127"/>
                <a:ea typeface="맑은 고딕" pitchFamily="50" charset="-127"/>
              </a:rPr>
              <a:t>억원 미만 감리용역 건수는 </a:t>
            </a:r>
            <a:r>
              <a:rPr lang="en-US" altLang="ko-KR" sz="1400">
                <a:latin typeface="맑은 고딕" pitchFamily="50" charset="-127"/>
                <a:ea typeface="맑은 고딕" pitchFamily="50" charset="-127"/>
              </a:rPr>
              <a:t>49% </a:t>
            </a:r>
            <a:r>
              <a:rPr lang="en-US" altLang="ko-KR" sz="120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200">
                <a:latin typeface="맑은 고딕" pitchFamily="50" charset="-127"/>
                <a:ea typeface="맑은 고딕" pitchFamily="50" charset="-127"/>
              </a:rPr>
              <a:t>용역비 규모 기준 </a:t>
            </a:r>
            <a:r>
              <a:rPr lang="en-US" altLang="ko-KR" sz="1200">
                <a:latin typeface="맑은 고딕" pitchFamily="50" charset="-127"/>
                <a:ea typeface="맑은 고딕" pitchFamily="50" charset="-127"/>
              </a:rPr>
              <a:t>18%)</a:t>
            </a:r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직사각형 31"/>
          <p:cNvSpPr>
            <a:spLocks noChangeArrowheads="1"/>
          </p:cNvSpPr>
          <p:nvPr/>
        </p:nvSpPr>
        <p:spPr bwMode="auto">
          <a:xfrm>
            <a:off x="0" y="571500"/>
            <a:ext cx="9144000" cy="6072188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ko-KR" altLang="en-US" sz="800" b="1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0483" name="슬라이드 번호 개체 틀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CECFCBF-1562-4166-B97B-99DCE9842550}" type="slidenum">
              <a:rPr lang="en-US" altLang="ko-KR" smtClean="0"/>
              <a:pPr/>
              <a:t>7</a:t>
            </a:fld>
            <a:endParaRPr lang="en-US" altLang="ko-KR" smtClean="0"/>
          </a:p>
        </p:txBody>
      </p:sp>
      <p:sp>
        <p:nvSpPr>
          <p:cNvPr id="20484" name="TextBox 27"/>
          <p:cNvSpPr txBox="1">
            <a:spLocks noChangeArrowheads="1"/>
          </p:cNvSpPr>
          <p:nvPr/>
        </p:nvSpPr>
        <p:spPr bwMode="auto">
          <a:xfrm>
            <a:off x="957263" y="1500188"/>
            <a:ext cx="7862887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ts val="3000"/>
              </a:lnSpc>
            </a:pPr>
            <a:r>
              <a:rPr lang="en-US" altLang="ko-KR" b="1">
                <a:solidFill>
                  <a:srgbClr val="0033CC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>
                <a:solidFill>
                  <a:srgbClr val="0033CC"/>
                </a:solidFill>
                <a:latin typeface="맑은 고딕" pitchFamily="50" charset="-127"/>
                <a:ea typeface="맑은 고딕" pitchFamily="50" charset="-127"/>
              </a:rPr>
              <a:t>개정안</a:t>
            </a:r>
            <a:r>
              <a:rPr lang="en-US" altLang="ko-KR" b="1">
                <a:solidFill>
                  <a:srgbClr val="0033CC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en-US" altLang="ko-KR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현재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활용실적 인정기간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이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최장 </a:t>
            </a:r>
            <a:r>
              <a:rPr lang="en-US" altLang="ko-KR" b="1">
                <a:latin typeface="맑은 고딕" pitchFamily="50" charset="-127"/>
                <a:ea typeface="맑은 고딕" pitchFamily="50" charset="-127"/>
              </a:rPr>
              <a:t>15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년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보호기간 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12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년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+3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년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으로 너무 장기간 인정해주고 있어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최근 </a:t>
            </a:r>
            <a:r>
              <a:rPr lang="en-US" altLang="ko-KR" b="1">
                <a:latin typeface="맑은 고딕" pitchFamily="50" charset="-127"/>
                <a:ea typeface="맑은 고딕" pitchFamily="50" charset="-127"/>
              </a:rPr>
              <a:t>5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년간 활용실적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만 인정</a:t>
            </a:r>
            <a:endParaRPr lang="ko-KR" altLang="en-US" sz="160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0485" name="Picture 1118" descr="0901_233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188" y="1682750"/>
            <a:ext cx="16192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바닥글 개체 틀 1"/>
          <p:cNvSpPr>
            <a:spLocks noGrp="1"/>
          </p:cNvSpPr>
          <p:nvPr>
            <p:ph type="ftr" sz="quarter" idx="11"/>
          </p:nvPr>
        </p:nvSpPr>
        <p:spPr>
          <a:xfrm>
            <a:off x="214313" y="6324600"/>
            <a:ext cx="1217612" cy="330200"/>
          </a:xfrm>
          <a:noFill/>
        </p:spPr>
        <p:txBody>
          <a:bodyPr/>
          <a:lstStyle/>
          <a:p>
            <a:pPr algn="r"/>
            <a:r>
              <a:rPr lang="en-US" altLang="ko-KR" sz="1000" b="1" smtClean="0">
                <a:ea typeface="돋움" pitchFamily="50" charset="-127"/>
              </a:rPr>
              <a:t>www.molit.go.kr</a:t>
            </a:r>
          </a:p>
        </p:txBody>
      </p:sp>
      <p:pic>
        <p:nvPicPr>
          <p:cNvPr id="20487" name="Picture 6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5938" y="1028700"/>
            <a:ext cx="4349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27"/>
          <p:cNvSpPr txBox="1">
            <a:spLocks noChangeArrowheads="1"/>
          </p:cNvSpPr>
          <p:nvPr/>
        </p:nvSpPr>
        <p:spPr bwMode="auto">
          <a:xfrm>
            <a:off x="942975" y="1000125"/>
            <a:ext cx="7200900" cy="41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ko-KR" altLang="en-US" dirty="0">
                <a:solidFill>
                  <a:schemeClr val="accent6"/>
                </a:solidFill>
                <a:latin typeface="HY헤드라인M" pitchFamily="18" charset="-127"/>
              </a:rPr>
              <a:t>신기술 활용실적 평가기준 개선 </a:t>
            </a:r>
            <a:r>
              <a:rPr lang="en-US" altLang="ko-KR" dirty="0">
                <a:solidFill>
                  <a:schemeClr val="accent6"/>
                </a:solidFill>
                <a:latin typeface="HY헤드라인M" pitchFamily="18" charset="-127"/>
              </a:rPr>
              <a:t>(</a:t>
            </a:r>
            <a:r>
              <a:rPr lang="ko-KR" altLang="en-US" dirty="0">
                <a:solidFill>
                  <a:schemeClr val="accent6"/>
                </a:solidFill>
                <a:latin typeface="HY헤드라인M" pitchFamily="18" charset="-127"/>
              </a:rPr>
              <a:t>건설사업관리 및 설계 등</a:t>
            </a:r>
            <a:r>
              <a:rPr lang="en-US" altLang="ko-KR" dirty="0">
                <a:solidFill>
                  <a:schemeClr val="accent6"/>
                </a:solidFill>
                <a:latin typeface="HY헤드라인M" pitchFamily="18" charset="-127"/>
              </a:rPr>
              <a:t>)</a:t>
            </a:r>
            <a:endParaRPr lang="ko-KR" altLang="en-US" dirty="0">
              <a:solidFill>
                <a:schemeClr val="accent6"/>
              </a:solidFill>
              <a:latin typeface="HY헤드라인M" pitchFamily="18" charset="-127"/>
            </a:endParaRPr>
          </a:p>
        </p:txBody>
      </p:sp>
      <p:sp>
        <p:nvSpPr>
          <p:cNvPr id="20489" name="TextBox 27"/>
          <p:cNvSpPr txBox="1">
            <a:spLocks noChangeArrowheads="1"/>
          </p:cNvSpPr>
          <p:nvPr/>
        </p:nvSpPr>
        <p:spPr bwMode="auto">
          <a:xfrm>
            <a:off x="957263" y="2357438"/>
            <a:ext cx="7791450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ts val="3000"/>
              </a:lnSpc>
              <a:buFontTx/>
              <a:buChar char="-"/>
            </a:pPr>
            <a:r>
              <a:rPr lang="ko-KR" altLang="en-US" sz="1800">
                <a:latin typeface="맑은 고딕" pitchFamily="50" charset="-127"/>
                <a:ea typeface="맑은 고딕" pitchFamily="50" charset="-127"/>
              </a:rPr>
              <a:t> 사용실적에 따른 </a:t>
            </a:r>
            <a:r>
              <a:rPr lang="ko-KR" altLang="en-US" sz="1800" b="1">
                <a:latin typeface="맑은 고딕" pitchFamily="50" charset="-127"/>
                <a:ea typeface="맑은 고딕" pitchFamily="50" charset="-127"/>
              </a:rPr>
              <a:t>가중치 만점기준</a:t>
            </a:r>
            <a:r>
              <a:rPr lang="ko-KR" altLang="en-US" sz="180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800" b="1">
                <a:latin typeface="맑은 고딕" pitchFamily="50" charset="-127"/>
                <a:ea typeface="맑은 고딕" pitchFamily="50" charset="-127"/>
              </a:rPr>
              <a:t>상향</a:t>
            </a:r>
            <a:r>
              <a:rPr lang="ko-KR" altLang="en-US" sz="1800">
                <a:latin typeface="맑은 고딕" pitchFamily="50" charset="-127"/>
                <a:ea typeface="맑은 고딕" pitchFamily="50" charset="-127"/>
              </a:rPr>
              <a:t> 조정</a:t>
            </a:r>
            <a:endParaRPr lang="en-US" altLang="ko-KR" sz="1800">
              <a:latin typeface="맑은 고딕" pitchFamily="50" charset="-127"/>
              <a:ea typeface="맑은 고딕" pitchFamily="50" charset="-127"/>
            </a:endParaRPr>
          </a:p>
          <a:p>
            <a:pPr algn="just">
              <a:lnSpc>
                <a:spcPts val="3000"/>
              </a:lnSpc>
            </a:pPr>
            <a:r>
              <a:rPr lang="en-US" altLang="ko-KR" sz="1800">
                <a:latin typeface="맑은 고딕" pitchFamily="50" charset="-127"/>
                <a:ea typeface="맑은 고딕" pitchFamily="50" charset="-127"/>
              </a:rPr>
              <a:t>  ☞ 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건수 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5 → 10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건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금액 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20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억 → 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30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억</a:t>
            </a:r>
            <a:endParaRPr lang="en-US" altLang="ko-KR" sz="1600">
              <a:latin typeface="맑은 고딕" pitchFamily="50" charset="-127"/>
              <a:ea typeface="맑은 고딕" pitchFamily="50" charset="-127"/>
            </a:endParaRPr>
          </a:p>
          <a:p>
            <a:pPr algn="just">
              <a:lnSpc>
                <a:spcPct val="200000"/>
              </a:lnSpc>
            </a:pPr>
            <a:r>
              <a:rPr lang="en-US" altLang="ko-KR" sz="180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800" b="1">
                <a:latin typeface="맑은 고딕" pitchFamily="50" charset="-127"/>
                <a:ea typeface="맑은 고딕" pitchFamily="50" charset="-127"/>
              </a:rPr>
              <a:t>최소 인정금액</a:t>
            </a:r>
            <a:r>
              <a:rPr lang="ko-KR" altLang="en-US" sz="180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800" b="1">
                <a:latin typeface="맑은 고딕" pitchFamily="50" charset="-127"/>
                <a:ea typeface="맑은 고딕" pitchFamily="50" charset="-127"/>
              </a:rPr>
              <a:t>하향</a:t>
            </a:r>
            <a:r>
              <a:rPr lang="ko-KR" altLang="en-US" sz="1800">
                <a:latin typeface="맑은 고딕" pitchFamily="50" charset="-127"/>
                <a:ea typeface="맑은 고딕" pitchFamily="50" charset="-127"/>
              </a:rPr>
              <a:t> 조정</a:t>
            </a:r>
            <a:endParaRPr lang="en-US" altLang="ko-KR" sz="1800">
              <a:latin typeface="맑은 고딕" pitchFamily="50" charset="-127"/>
              <a:ea typeface="맑은 고딕" pitchFamily="50" charset="-127"/>
            </a:endParaRPr>
          </a:p>
          <a:p>
            <a:pPr algn="just">
              <a:lnSpc>
                <a:spcPts val="3000"/>
              </a:lnSpc>
            </a:pP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  ☞ 12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억 → 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억</a:t>
            </a:r>
            <a:endParaRPr lang="en-US" altLang="ko-KR" sz="16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490" name="TextBox 27"/>
          <p:cNvSpPr txBox="1">
            <a:spLocks noChangeArrowheads="1"/>
          </p:cNvSpPr>
          <p:nvPr/>
        </p:nvSpPr>
        <p:spPr bwMode="auto">
          <a:xfrm>
            <a:off x="1000125" y="4071938"/>
            <a:ext cx="7935913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ts val="3000"/>
              </a:lnSpc>
            </a:pPr>
            <a:r>
              <a:rPr lang="en-US" altLang="ko-KR" sz="1600">
                <a:latin typeface="HY중고딕" pitchFamily="18" charset="-127"/>
                <a:ea typeface="HY중고딕" pitchFamily="18" charset="-127"/>
              </a:rPr>
              <a:t> (</a:t>
            </a:r>
            <a:r>
              <a:rPr lang="ko-KR" altLang="en-US" sz="1600">
                <a:latin typeface="HY중고딕" pitchFamily="18" charset="-127"/>
                <a:ea typeface="HY중고딕" pitchFamily="18" charset="-127"/>
              </a:rPr>
              <a:t>설계 등</a:t>
            </a:r>
            <a:r>
              <a:rPr lang="en-US" altLang="ko-KR" sz="1600">
                <a:latin typeface="HY중고딕" pitchFamily="18" charset="-127"/>
                <a:ea typeface="HY중고딕" pitchFamily="18" charset="-127"/>
              </a:rPr>
              <a:t>) </a:t>
            </a:r>
            <a:r>
              <a:rPr lang="ko-KR" altLang="en-US" sz="1600">
                <a:latin typeface="HY중고딕" pitchFamily="18" charset="-127"/>
                <a:ea typeface="HY중고딕" pitchFamily="18" charset="-127"/>
              </a:rPr>
              <a:t>보호기간 내에 </a:t>
            </a:r>
            <a:r>
              <a:rPr lang="ko-KR" altLang="en-US" sz="1600" b="1">
                <a:latin typeface="HY중고딕" pitchFamily="18" charset="-127"/>
                <a:ea typeface="HY중고딕" pitchFamily="18" charset="-127"/>
              </a:rPr>
              <a:t>설계에 적용</a:t>
            </a:r>
            <a:r>
              <a:rPr lang="ko-KR" altLang="en-US" sz="1600">
                <a:latin typeface="HY중고딕" pitchFamily="18" charset="-127"/>
                <a:ea typeface="HY중고딕" pitchFamily="18" charset="-127"/>
              </a:rPr>
              <a:t>하고</a:t>
            </a:r>
            <a:r>
              <a:rPr lang="en-US" altLang="ko-KR" sz="1600">
                <a:latin typeface="HY중고딕" pitchFamily="18" charset="-127"/>
                <a:ea typeface="HY중고딕" pitchFamily="18" charset="-127"/>
              </a:rPr>
              <a:t>, </a:t>
            </a:r>
            <a:r>
              <a:rPr lang="ko-KR" altLang="en-US" sz="1600" b="1">
                <a:latin typeface="HY중고딕" pitchFamily="18" charset="-127"/>
                <a:ea typeface="HY중고딕" pitchFamily="18" charset="-127"/>
              </a:rPr>
              <a:t>최근 </a:t>
            </a:r>
            <a:r>
              <a:rPr lang="en-US" altLang="ko-KR" sz="1600" b="1">
                <a:latin typeface="HY중고딕" pitchFamily="18" charset="-127"/>
                <a:ea typeface="HY중고딕" pitchFamily="18" charset="-127"/>
              </a:rPr>
              <a:t>5</a:t>
            </a:r>
            <a:r>
              <a:rPr lang="ko-KR" altLang="en-US" sz="1600" b="1">
                <a:latin typeface="HY중고딕" pitchFamily="18" charset="-127"/>
                <a:ea typeface="HY중고딕" pitchFamily="18" charset="-127"/>
              </a:rPr>
              <a:t>년 이내 활용</a:t>
            </a:r>
            <a:r>
              <a:rPr lang="ko-KR" altLang="en-US" sz="1600">
                <a:latin typeface="HY중고딕" pitchFamily="18" charset="-127"/>
                <a:ea typeface="HY중고딕" pitchFamily="18" charset="-127"/>
              </a:rPr>
              <a:t>한 실적</a:t>
            </a:r>
            <a:endParaRPr lang="en-US" altLang="ko-KR" sz="1600">
              <a:latin typeface="HY중고딕" pitchFamily="18" charset="-127"/>
              <a:ea typeface="HY중고딕" pitchFamily="18" charset="-127"/>
            </a:endParaRPr>
          </a:p>
          <a:p>
            <a:pPr algn="just">
              <a:lnSpc>
                <a:spcPts val="3000"/>
              </a:lnSpc>
            </a:pPr>
            <a:r>
              <a:rPr lang="en-US" altLang="ko-KR" sz="1600">
                <a:latin typeface="HY중고딕" pitchFamily="18" charset="-127"/>
                <a:ea typeface="HY중고딕" pitchFamily="18" charset="-127"/>
              </a:rPr>
              <a:t> (</a:t>
            </a:r>
            <a:r>
              <a:rPr lang="ko-KR" altLang="en-US" sz="1600">
                <a:latin typeface="HY중고딕" pitchFamily="18" charset="-127"/>
                <a:ea typeface="HY중고딕" pitchFamily="18" charset="-127"/>
              </a:rPr>
              <a:t>건설사업관리</a:t>
            </a:r>
            <a:r>
              <a:rPr lang="en-US" altLang="ko-KR" sz="1600">
                <a:latin typeface="HY중고딕" pitchFamily="18" charset="-127"/>
                <a:ea typeface="HY중고딕" pitchFamily="18" charset="-127"/>
              </a:rPr>
              <a:t>) </a:t>
            </a:r>
            <a:r>
              <a:rPr lang="ko-KR" altLang="en-US" sz="1600">
                <a:latin typeface="HY중고딕" pitchFamily="18" charset="-127"/>
                <a:ea typeface="HY중고딕" pitchFamily="18" charset="-127"/>
              </a:rPr>
              <a:t>보호기간 내에 </a:t>
            </a:r>
            <a:r>
              <a:rPr lang="ko-KR" altLang="en-US" sz="1600" b="1">
                <a:latin typeface="HY중고딕" pitchFamily="18" charset="-127"/>
                <a:ea typeface="HY중고딕" pitchFamily="18" charset="-127"/>
              </a:rPr>
              <a:t>설계에 적용</a:t>
            </a:r>
            <a:r>
              <a:rPr lang="ko-KR" altLang="en-US" sz="1600">
                <a:latin typeface="HY중고딕" pitchFamily="18" charset="-127"/>
                <a:ea typeface="HY중고딕" pitchFamily="18" charset="-127"/>
              </a:rPr>
              <a:t>하고</a:t>
            </a:r>
            <a:r>
              <a:rPr lang="en-US" altLang="ko-KR" sz="1600">
                <a:latin typeface="HY중고딕" pitchFamily="18" charset="-127"/>
                <a:ea typeface="HY중고딕" pitchFamily="18" charset="-127"/>
              </a:rPr>
              <a:t>, </a:t>
            </a:r>
            <a:r>
              <a:rPr lang="ko-KR" altLang="en-US" sz="1600" b="1">
                <a:latin typeface="HY중고딕" pitchFamily="18" charset="-127"/>
                <a:ea typeface="HY중고딕" pitchFamily="18" charset="-127"/>
              </a:rPr>
              <a:t>최근 </a:t>
            </a:r>
            <a:r>
              <a:rPr lang="en-US" altLang="ko-KR" sz="1600" b="1">
                <a:latin typeface="HY중고딕" pitchFamily="18" charset="-127"/>
                <a:ea typeface="HY중고딕" pitchFamily="18" charset="-127"/>
              </a:rPr>
              <a:t>5</a:t>
            </a:r>
            <a:r>
              <a:rPr lang="ko-KR" altLang="en-US" sz="1600" b="1">
                <a:latin typeface="HY중고딕" pitchFamily="18" charset="-127"/>
                <a:ea typeface="HY중고딕" pitchFamily="18" charset="-127"/>
              </a:rPr>
              <a:t>년 이내 활용</a:t>
            </a:r>
            <a:r>
              <a:rPr lang="ko-KR" altLang="en-US" sz="1600">
                <a:latin typeface="HY중고딕" pitchFamily="18" charset="-127"/>
                <a:ea typeface="HY중고딕" pitchFamily="18" charset="-127"/>
              </a:rPr>
              <a:t>한 실적과</a:t>
            </a:r>
            <a:endParaRPr lang="en-US" altLang="ko-KR" sz="1600">
              <a:latin typeface="HY중고딕" pitchFamily="18" charset="-127"/>
              <a:ea typeface="HY중고딕" pitchFamily="18" charset="-127"/>
            </a:endParaRPr>
          </a:p>
          <a:p>
            <a:pPr algn="just">
              <a:lnSpc>
                <a:spcPts val="3000"/>
              </a:lnSpc>
            </a:pPr>
            <a:r>
              <a:rPr lang="en-US" altLang="ko-KR" sz="1600">
                <a:latin typeface="HY중고딕" pitchFamily="18" charset="-127"/>
                <a:ea typeface="HY중고딕" pitchFamily="18" charset="-127"/>
              </a:rPr>
              <a:t>                      </a:t>
            </a:r>
            <a:r>
              <a:rPr lang="ko-KR" altLang="en-US" sz="1600" b="1">
                <a:latin typeface="HY중고딕" pitchFamily="18" charset="-127"/>
                <a:ea typeface="HY중고딕" pitchFamily="18" charset="-127"/>
              </a:rPr>
              <a:t>건설사업관리용역을 수행</a:t>
            </a:r>
            <a:r>
              <a:rPr lang="ko-KR" altLang="en-US" sz="1600">
                <a:latin typeface="HY중고딕" pitchFamily="18" charset="-127"/>
                <a:ea typeface="HY중고딕" pitchFamily="18" charset="-127"/>
              </a:rPr>
              <a:t>하면서 </a:t>
            </a:r>
            <a:r>
              <a:rPr lang="ko-KR" altLang="en-US" sz="1600" b="1">
                <a:latin typeface="HY중고딕" pitchFamily="18" charset="-127"/>
                <a:ea typeface="HY중고딕" pitchFamily="18" charset="-127"/>
              </a:rPr>
              <a:t>설계에 적용</a:t>
            </a:r>
            <a:r>
              <a:rPr lang="ko-KR" altLang="en-US" sz="1600">
                <a:latin typeface="HY중고딕" pitchFamily="18" charset="-127"/>
                <a:ea typeface="HY중고딕" pitchFamily="18" charset="-127"/>
              </a:rPr>
              <a:t>되어 있거나</a:t>
            </a:r>
            <a:r>
              <a:rPr lang="en-US" altLang="ko-KR" sz="1600">
                <a:latin typeface="HY중고딕" pitchFamily="18" charset="-127"/>
                <a:ea typeface="HY중고딕" pitchFamily="18" charset="-127"/>
              </a:rPr>
              <a:t>, </a:t>
            </a:r>
            <a:r>
              <a:rPr lang="ko-KR" altLang="en-US" sz="1600" b="1">
                <a:latin typeface="HY중고딕" pitchFamily="18" charset="-127"/>
                <a:ea typeface="HY중고딕" pitchFamily="18" charset="-127"/>
              </a:rPr>
              <a:t>직접제안</a:t>
            </a:r>
            <a:endParaRPr lang="en-US" altLang="ko-KR" sz="1600" b="1">
              <a:latin typeface="HY중고딕" pitchFamily="18" charset="-127"/>
              <a:ea typeface="HY중고딕" pitchFamily="18" charset="-127"/>
            </a:endParaRPr>
          </a:p>
          <a:p>
            <a:pPr algn="just">
              <a:lnSpc>
                <a:spcPts val="3000"/>
              </a:lnSpc>
            </a:pPr>
            <a:r>
              <a:rPr lang="en-US" altLang="ko-KR" sz="1600">
                <a:latin typeface="HY중고딕" pitchFamily="18" charset="-127"/>
                <a:ea typeface="HY중고딕" pitchFamily="18" charset="-127"/>
              </a:rPr>
              <a:t>     </a:t>
            </a:r>
            <a:r>
              <a:rPr lang="ko-KR" altLang="en-US" sz="1600">
                <a:latin typeface="HY중고딕" pitchFamily="18" charset="-127"/>
                <a:ea typeface="HY중고딕" pitchFamily="18" charset="-127"/>
              </a:rPr>
              <a:t>                 </a:t>
            </a:r>
            <a:r>
              <a:rPr lang="ko-KR" altLang="en-US" sz="1500">
                <a:latin typeface="HY중고딕" pitchFamily="18" charset="-127"/>
                <a:ea typeface="HY중고딕" pitchFamily="18" charset="-127"/>
              </a:rPr>
              <a:t>또는 </a:t>
            </a:r>
            <a:r>
              <a:rPr lang="ko-KR" altLang="en-US" sz="1500" b="1">
                <a:latin typeface="HY중고딕" pitchFamily="18" charset="-127"/>
                <a:ea typeface="HY중고딕" pitchFamily="18" charset="-127"/>
              </a:rPr>
              <a:t>설계변경</a:t>
            </a:r>
            <a:r>
              <a:rPr lang="ko-KR" altLang="en-US" sz="1500">
                <a:latin typeface="HY중고딕" pitchFamily="18" charset="-127"/>
                <a:ea typeface="HY중고딕" pitchFamily="18" charset="-127"/>
              </a:rPr>
              <a:t>으로 보호기간 내에 적용하여 </a:t>
            </a:r>
            <a:r>
              <a:rPr lang="ko-KR" altLang="en-US" sz="1500" b="1">
                <a:latin typeface="HY중고딕" pitchFamily="18" charset="-127"/>
                <a:ea typeface="HY중고딕" pitchFamily="18" charset="-127"/>
              </a:rPr>
              <a:t>최근 </a:t>
            </a:r>
            <a:r>
              <a:rPr lang="en-US" altLang="ko-KR" sz="1500" b="1">
                <a:latin typeface="HY중고딕" pitchFamily="18" charset="-127"/>
                <a:ea typeface="HY중고딕" pitchFamily="18" charset="-127"/>
              </a:rPr>
              <a:t>5</a:t>
            </a:r>
            <a:r>
              <a:rPr lang="ko-KR" altLang="en-US" sz="1500" b="1">
                <a:latin typeface="HY중고딕" pitchFamily="18" charset="-127"/>
                <a:ea typeface="HY중고딕" pitchFamily="18" charset="-127"/>
              </a:rPr>
              <a:t>년 이내에 </a:t>
            </a:r>
            <a:r>
              <a:rPr lang="ko-KR" altLang="en-US" sz="1500">
                <a:latin typeface="HY중고딕" pitchFamily="18" charset="-127"/>
                <a:ea typeface="HY중고딕" pitchFamily="18" charset="-127"/>
              </a:rPr>
              <a:t>활용한 실적</a:t>
            </a:r>
            <a:r>
              <a:rPr lang="en-US" altLang="ko-KR" sz="1500">
                <a:latin typeface="HY중고딕" pitchFamily="18" charset="-127"/>
                <a:ea typeface="HY중고딕" pitchFamily="18" charset="-127"/>
              </a:rPr>
              <a:t>          </a:t>
            </a:r>
            <a:r>
              <a:rPr lang="ko-KR" altLang="en-US" sz="1500">
                <a:latin typeface="HY중고딕" pitchFamily="18" charset="-127"/>
                <a:ea typeface="HY중고딕" pitchFamily="18" charset="-127"/>
              </a:rPr>
              <a:t> </a:t>
            </a:r>
          </a:p>
        </p:txBody>
      </p:sp>
      <p:pic>
        <p:nvPicPr>
          <p:cNvPr id="20491" name="Picture 1137" descr="D:\Temporary Internet Files\Content.IE5\NOKRKGTB\MCj04326660000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9125" y="4071938"/>
            <a:ext cx="455613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직사각형 31"/>
          <p:cNvSpPr>
            <a:spLocks noChangeArrowheads="1"/>
          </p:cNvSpPr>
          <p:nvPr/>
        </p:nvSpPr>
        <p:spPr bwMode="auto">
          <a:xfrm>
            <a:off x="0" y="573088"/>
            <a:ext cx="9144000" cy="60721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ko-KR" altLang="en-US" sz="800" b="1">
              <a:latin typeface="굴림" pitchFamily="50" charset="-127"/>
              <a:ea typeface="굴림" pitchFamily="50" charset="-127"/>
            </a:endParaRPr>
          </a:p>
        </p:txBody>
      </p:sp>
      <p:grpSp>
        <p:nvGrpSpPr>
          <p:cNvPr id="21507" name="그룹 13"/>
          <p:cNvGrpSpPr>
            <a:grpSpLocks/>
          </p:cNvGrpSpPr>
          <p:nvPr/>
        </p:nvGrpSpPr>
        <p:grpSpPr bwMode="auto">
          <a:xfrm>
            <a:off x="1084263" y="3578225"/>
            <a:ext cx="666750" cy="452438"/>
            <a:chOff x="818084" y="528489"/>
            <a:chExt cx="667097" cy="452239"/>
          </a:xfrm>
        </p:grpSpPr>
        <p:sp>
          <p:nvSpPr>
            <p:cNvPr id="15" name="직사각형 14"/>
            <p:cNvSpPr/>
            <p:nvPr/>
          </p:nvSpPr>
          <p:spPr bwMode="auto">
            <a:xfrm>
              <a:off x="827614" y="572919"/>
              <a:ext cx="576562" cy="407809"/>
            </a:xfrm>
            <a:prstGeom prst="rect">
              <a:avLst/>
            </a:prstGeom>
            <a:solidFill>
              <a:srgbClr val="0070C0"/>
            </a:solidFill>
            <a:ln w="635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buClr>
                  <a:srgbClr val="FFFFFF"/>
                </a:buClr>
                <a:defRPr/>
              </a:pPr>
              <a:endParaRPr lang="ko-KR" altLang="en-US"/>
            </a:p>
          </p:txBody>
        </p:sp>
        <p:sp>
          <p:nvSpPr>
            <p:cNvPr id="16" name="Rectangle 5"/>
            <p:cNvSpPr>
              <a:spLocks noChangeArrowheads="1"/>
            </p:cNvSpPr>
            <p:nvPr/>
          </p:nvSpPr>
          <p:spPr bwMode="auto">
            <a:xfrm>
              <a:off x="818084" y="528489"/>
              <a:ext cx="667097" cy="33798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FFFFFF"/>
                </a:buClr>
                <a:defRPr/>
              </a:pPr>
              <a:r>
                <a:rPr lang="ko-KR" altLang="en-US" sz="1600" dirty="0">
                  <a:solidFill>
                    <a:srgbClr val="FFFF00"/>
                  </a:solidFill>
                  <a:latin typeface="HY헤드라인M" pitchFamily="18" charset="-127"/>
                </a:rPr>
                <a:t>개정</a:t>
              </a:r>
            </a:p>
          </p:txBody>
        </p:sp>
      </p:grpSp>
      <p:grpSp>
        <p:nvGrpSpPr>
          <p:cNvPr id="21508" name="그룹 12"/>
          <p:cNvGrpSpPr>
            <a:grpSpLocks/>
          </p:cNvGrpSpPr>
          <p:nvPr/>
        </p:nvGrpSpPr>
        <p:grpSpPr bwMode="auto">
          <a:xfrm>
            <a:off x="1084263" y="933450"/>
            <a:ext cx="666750" cy="452438"/>
            <a:chOff x="818084" y="528489"/>
            <a:chExt cx="667097" cy="452239"/>
          </a:xfrm>
        </p:grpSpPr>
        <p:sp>
          <p:nvSpPr>
            <p:cNvPr id="10" name="직사각형 9"/>
            <p:cNvSpPr/>
            <p:nvPr/>
          </p:nvSpPr>
          <p:spPr bwMode="auto">
            <a:xfrm>
              <a:off x="827614" y="572919"/>
              <a:ext cx="576562" cy="407809"/>
            </a:xfrm>
            <a:prstGeom prst="rect">
              <a:avLst/>
            </a:prstGeom>
            <a:solidFill>
              <a:srgbClr val="0070C0"/>
            </a:solidFill>
            <a:ln w="635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50000"/>
                </a:spcBef>
                <a:buClr>
                  <a:srgbClr val="FFFFFF"/>
                </a:buClr>
                <a:defRPr/>
              </a:pPr>
              <a:endParaRPr lang="ko-KR" altLang="en-US"/>
            </a:p>
          </p:txBody>
        </p:sp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818084" y="528489"/>
              <a:ext cx="667097" cy="33798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FFFFFF"/>
                </a:buClr>
                <a:defRPr/>
              </a:pPr>
              <a:r>
                <a:rPr lang="ko-KR" altLang="en-US" sz="1600" dirty="0">
                  <a:solidFill>
                    <a:srgbClr val="FFFF00"/>
                  </a:solidFill>
                  <a:latin typeface="HY헤드라인M" pitchFamily="18" charset="-127"/>
                </a:rPr>
                <a:t>현행</a:t>
              </a:r>
            </a:p>
          </p:txBody>
        </p:sp>
      </p:grpSp>
      <p:sp>
        <p:nvSpPr>
          <p:cNvPr id="21509" name="슬라이드 번호 개체 틀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A1F5BF8-7276-4245-BDC6-ACE2CE037313}" type="slidenum">
              <a:rPr lang="en-US" altLang="ko-KR" smtClean="0"/>
              <a:pPr/>
              <a:t>8</a:t>
            </a:fld>
            <a:endParaRPr lang="en-US" altLang="ko-KR" smtClean="0"/>
          </a:p>
        </p:txBody>
      </p:sp>
      <p:sp>
        <p:nvSpPr>
          <p:cNvPr id="21510" name="바닥글 개체 틀 1"/>
          <p:cNvSpPr>
            <a:spLocks noGrp="1"/>
          </p:cNvSpPr>
          <p:nvPr>
            <p:ph type="ftr" sz="quarter" idx="11"/>
          </p:nvPr>
        </p:nvSpPr>
        <p:spPr>
          <a:xfrm>
            <a:off x="214313" y="6324600"/>
            <a:ext cx="1217612" cy="330200"/>
          </a:xfrm>
          <a:noFill/>
        </p:spPr>
        <p:txBody>
          <a:bodyPr/>
          <a:lstStyle/>
          <a:p>
            <a:pPr algn="r"/>
            <a:r>
              <a:rPr lang="en-US" altLang="ko-KR" sz="1000" b="1" smtClean="0">
                <a:ea typeface="돋움" pitchFamily="50" charset="-127"/>
              </a:rPr>
              <a:t>www.molit.go.kr</a:t>
            </a:r>
          </a:p>
        </p:txBody>
      </p:sp>
      <p:graphicFrame>
        <p:nvGraphicFramePr>
          <p:cNvPr id="21" name="Group 159"/>
          <p:cNvGraphicFramePr>
            <a:graphicFrameLocks noGrp="1"/>
          </p:cNvGraphicFramePr>
          <p:nvPr/>
        </p:nvGraphicFramePr>
        <p:xfrm>
          <a:off x="966788" y="3916363"/>
          <a:ext cx="7349142" cy="1858437"/>
        </p:xfrm>
        <a:graphic>
          <a:graphicData uri="http://schemas.openxmlformats.org/drawingml/2006/table">
            <a:tbl>
              <a:tblPr/>
              <a:tblGrid>
                <a:gridCol w="860743"/>
                <a:gridCol w="1324610"/>
                <a:gridCol w="1315084"/>
                <a:gridCol w="1315084"/>
                <a:gridCol w="1315084"/>
                <a:gridCol w="1218537"/>
              </a:tblGrid>
              <a:tr h="345638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400" b="1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가중치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ko-KR" altLang="en-US" sz="1400" b="0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1135"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1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1.0</a:t>
                      </a:r>
                      <a:endParaRPr kumimoji="1" lang="ko-KR" altLang="en-US" sz="1400" b="1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1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0.9</a:t>
                      </a:r>
                      <a:endParaRPr kumimoji="1" lang="ko-KR" altLang="en-US" sz="1400" b="1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1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0.8</a:t>
                      </a:r>
                      <a:endParaRPr kumimoji="1" lang="ko-KR" altLang="en-US" sz="1400" b="1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1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0.7</a:t>
                      </a:r>
                      <a:endParaRPr kumimoji="1" lang="ko-KR" altLang="en-US" sz="1400" b="1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0.6</a:t>
                      </a:r>
                      <a:endParaRPr kumimoji="1" lang="ko-KR" altLang="en-US" sz="1400" b="1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</a:tr>
              <a:tr h="3456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실적건수</a:t>
                      </a:r>
                      <a:endParaRPr kumimoji="1" lang="en-US" altLang="ko-KR" sz="1400" b="0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12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건</a:t>
                      </a:r>
                      <a:r>
                        <a:rPr kumimoji="1" lang="en-US" altLang="ko-KR" sz="12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1200" b="0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10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10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미만</a:t>
                      </a:r>
                      <a:endParaRPr kumimoji="1" lang="en-US" altLang="ko-KR" sz="1400" b="0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8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8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미만</a:t>
                      </a:r>
                      <a:endParaRPr kumimoji="1" lang="en-US" altLang="ko-KR" sz="1400" b="0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미만</a:t>
                      </a:r>
                      <a:endParaRPr kumimoji="1" lang="en-US" altLang="ko-KR" sz="1400" b="0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미만</a:t>
                      </a:r>
                      <a:endParaRPr kumimoji="1" lang="en-US" altLang="ko-KR" sz="1400" b="0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56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실적금액</a:t>
                      </a:r>
                      <a:endParaRPr kumimoji="1" lang="en-US" altLang="ko-KR" sz="1400" b="0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1200" b="0" i="0" u="none" strike="noStrike" cap="none" spc="-150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억원</a:t>
                      </a:r>
                      <a:r>
                        <a:rPr kumimoji="1" lang="en-US" altLang="ko-KR" sz="12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1200" b="0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30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30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미만</a:t>
                      </a:r>
                      <a:endParaRPr kumimoji="1" lang="en-US" altLang="ko-KR" sz="1400" b="0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22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22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미만</a:t>
                      </a:r>
                      <a:endParaRPr kumimoji="1" lang="en-US" altLang="ko-KR" sz="1400" b="0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14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14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미만</a:t>
                      </a:r>
                      <a:endParaRPr kumimoji="1" lang="en-US" altLang="ko-KR" sz="1400" b="0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미만</a:t>
                      </a:r>
                      <a:endParaRPr kumimoji="1" lang="en-US" altLang="ko-KR" sz="1400" b="0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1" name="Group 159"/>
          <p:cNvGraphicFramePr>
            <a:graphicFrameLocks noGrp="1"/>
          </p:cNvGraphicFramePr>
          <p:nvPr/>
        </p:nvGraphicFramePr>
        <p:xfrm>
          <a:off x="958850" y="1285875"/>
          <a:ext cx="7349142" cy="1824629"/>
        </p:xfrm>
        <a:graphic>
          <a:graphicData uri="http://schemas.openxmlformats.org/drawingml/2006/table">
            <a:tbl>
              <a:tblPr/>
              <a:tblGrid>
                <a:gridCol w="860743"/>
                <a:gridCol w="1324610"/>
                <a:gridCol w="1315084"/>
                <a:gridCol w="1315084"/>
                <a:gridCol w="1315084"/>
                <a:gridCol w="1218537"/>
              </a:tblGrid>
              <a:tr h="345638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400" b="1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가중치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ko-KR" altLang="en-US" sz="1400" b="0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327"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ko-KR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1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1.0</a:t>
                      </a:r>
                      <a:endParaRPr kumimoji="1" lang="ko-KR" altLang="en-US" sz="1400" b="1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1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0.9</a:t>
                      </a:r>
                      <a:endParaRPr kumimoji="1" lang="ko-KR" altLang="en-US" sz="1400" b="1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1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0.8</a:t>
                      </a:r>
                      <a:endParaRPr kumimoji="1" lang="ko-KR" altLang="en-US" sz="1400" b="1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1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0.7</a:t>
                      </a:r>
                      <a:endParaRPr kumimoji="1" lang="ko-KR" altLang="en-US" sz="1400" b="1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400" b="1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0.6</a:t>
                      </a:r>
                      <a:endParaRPr kumimoji="1" lang="ko-KR" altLang="en-US" sz="1400" b="1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</a:tr>
              <a:tr h="3456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실적건수</a:t>
                      </a:r>
                      <a:endParaRPr kumimoji="1" lang="en-US" altLang="ko-KR" sz="1400" b="0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12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건</a:t>
                      </a:r>
                      <a:r>
                        <a:rPr kumimoji="1" lang="en-US" altLang="ko-KR" sz="12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1200" b="0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미만</a:t>
                      </a:r>
                      <a:endParaRPr kumimoji="1" lang="en-US" altLang="ko-KR" sz="1400" b="0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미만</a:t>
                      </a:r>
                      <a:endParaRPr kumimoji="1" lang="en-US" altLang="ko-KR" sz="1400" b="0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미만</a:t>
                      </a:r>
                      <a:endParaRPr kumimoji="1" lang="en-US" altLang="ko-KR" sz="1400" b="0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미만</a:t>
                      </a:r>
                      <a:endParaRPr kumimoji="1" lang="en-US" altLang="ko-KR" sz="1400" b="0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56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실적금액</a:t>
                      </a:r>
                      <a:endParaRPr kumimoji="1" lang="en-US" altLang="ko-KR" sz="1400" b="0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1200" b="0" i="0" u="none" strike="noStrike" cap="none" spc="-150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억원</a:t>
                      </a:r>
                      <a:r>
                        <a:rPr kumimoji="1" lang="en-US" altLang="ko-KR" sz="12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1200" b="0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미만</a:t>
                      </a:r>
                      <a:endParaRPr kumimoji="1" lang="en-US" altLang="ko-KR" sz="1400" b="0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18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18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미만</a:t>
                      </a:r>
                      <a:endParaRPr kumimoji="1" lang="en-US" altLang="ko-KR" sz="1400" b="0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16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16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미만</a:t>
                      </a:r>
                      <a:endParaRPr kumimoji="1" lang="en-US" altLang="ko-KR" sz="1400" b="0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14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14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미만</a:t>
                      </a:r>
                      <a:endParaRPr kumimoji="1" lang="en-US" altLang="ko-KR" sz="1400" b="0" i="0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12 </a:t>
                      </a:r>
                      <a:r>
                        <a:rPr kumimoji="1" lang="ko-KR" altLang="en-US" sz="1400" b="0" i="0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1571" name="Group 48"/>
          <p:cNvGrpSpPr>
            <a:grpSpLocks/>
          </p:cNvGrpSpPr>
          <p:nvPr/>
        </p:nvGrpSpPr>
        <p:grpSpPr bwMode="auto">
          <a:xfrm>
            <a:off x="4170363" y="3357563"/>
            <a:ext cx="1265237" cy="257175"/>
            <a:chOff x="2608" y="1494"/>
            <a:chExt cx="557" cy="391"/>
          </a:xfrm>
        </p:grpSpPr>
        <p:sp>
          <p:nvSpPr>
            <p:cNvPr id="21572" name="AutoShape 49"/>
            <p:cNvSpPr>
              <a:spLocks noChangeArrowheads="1"/>
            </p:cNvSpPr>
            <p:nvPr/>
          </p:nvSpPr>
          <p:spPr bwMode="auto">
            <a:xfrm>
              <a:off x="2608" y="1504"/>
              <a:ext cx="557" cy="381"/>
            </a:xfrm>
            <a:prstGeom prst="downArrow">
              <a:avLst>
                <a:gd name="adj1" fmla="val 53620"/>
                <a:gd name="adj2" fmla="val 47356"/>
              </a:avLst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4D4D4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21573" name="AutoShape 50"/>
            <p:cNvSpPr>
              <a:spLocks noChangeArrowheads="1"/>
            </p:cNvSpPr>
            <p:nvPr/>
          </p:nvSpPr>
          <p:spPr bwMode="auto">
            <a:xfrm>
              <a:off x="2608" y="1494"/>
              <a:ext cx="557" cy="381"/>
            </a:xfrm>
            <a:prstGeom prst="downArrow">
              <a:avLst>
                <a:gd name="adj1" fmla="val 53620"/>
                <a:gd name="adj2" fmla="val 47356"/>
              </a:avLst>
            </a:prstGeom>
            <a:gradFill rotWithShape="1">
              <a:gsLst>
                <a:gs pos="0">
                  <a:srgbClr val="FFCC00">
                    <a:alpha val="0"/>
                  </a:srgbClr>
                </a:gs>
                <a:gs pos="100000">
                  <a:srgbClr val="FFCC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직사각형 31"/>
          <p:cNvSpPr>
            <a:spLocks noChangeArrowheads="1"/>
          </p:cNvSpPr>
          <p:nvPr/>
        </p:nvSpPr>
        <p:spPr bwMode="auto">
          <a:xfrm>
            <a:off x="0" y="571500"/>
            <a:ext cx="9144000" cy="6072188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ko-KR" altLang="en-US" sz="800" b="1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531" name="슬라이드 번호 개체 틀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F15038-CEE8-41CA-8D1D-6D6E35DED927}" type="slidenum">
              <a:rPr lang="en-US" altLang="ko-KR" smtClean="0"/>
              <a:pPr/>
              <a:t>9</a:t>
            </a:fld>
            <a:endParaRPr lang="en-US" altLang="ko-KR" smtClean="0"/>
          </a:p>
        </p:txBody>
      </p:sp>
      <p:sp>
        <p:nvSpPr>
          <p:cNvPr id="22532" name="TextBox 27"/>
          <p:cNvSpPr txBox="1">
            <a:spLocks noChangeArrowheads="1"/>
          </p:cNvSpPr>
          <p:nvPr/>
        </p:nvSpPr>
        <p:spPr bwMode="auto">
          <a:xfrm>
            <a:off x="957263" y="1357313"/>
            <a:ext cx="7862887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ts val="3000"/>
              </a:lnSpc>
            </a:pPr>
            <a:r>
              <a:rPr lang="en-US" altLang="ko-KR" b="1">
                <a:solidFill>
                  <a:srgbClr val="0033CC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>
                <a:solidFill>
                  <a:srgbClr val="0033CC"/>
                </a:solidFill>
                <a:latin typeface="맑은 고딕" pitchFamily="50" charset="-127"/>
                <a:ea typeface="맑은 고딕" pitchFamily="50" charset="-127"/>
              </a:rPr>
              <a:t>개정안</a:t>
            </a:r>
            <a:r>
              <a:rPr lang="en-US" altLang="ko-KR" b="1">
                <a:solidFill>
                  <a:srgbClr val="0033CC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en-US" altLang="ko-KR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현장조사 및 설계도서 검토 소홀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로 인한 부실 방지를 위해 기술지원기술자 및 분야별 기술자의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중복참여 제한</a:t>
            </a:r>
            <a:endParaRPr lang="ko-KR" altLang="en-US" sz="1600" b="1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2533" name="Picture 1118" descr="0901_233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188" y="1516063"/>
            <a:ext cx="16192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6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5938" y="887413"/>
            <a:ext cx="4349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27"/>
          <p:cNvSpPr txBox="1">
            <a:spLocks noChangeArrowheads="1"/>
          </p:cNvSpPr>
          <p:nvPr/>
        </p:nvSpPr>
        <p:spPr bwMode="auto">
          <a:xfrm>
            <a:off x="942975" y="857250"/>
            <a:ext cx="4914900" cy="41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ko-KR" altLang="en-US" dirty="0">
                <a:solidFill>
                  <a:schemeClr val="accent6"/>
                </a:solidFill>
                <a:latin typeface="HY헤드라인M" pitchFamily="18" charset="-127"/>
              </a:rPr>
              <a:t>업무중첩도 제한 강화</a:t>
            </a:r>
            <a:r>
              <a:rPr lang="en-US" altLang="ko-KR" dirty="0">
                <a:solidFill>
                  <a:schemeClr val="accent6"/>
                </a:solidFill>
                <a:latin typeface="HY헤드라인M" pitchFamily="18" charset="-127"/>
              </a:rPr>
              <a:t> (</a:t>
            </a:r>
            <a:r>
              <a:rPr lang="ko-KR" altLang="en-US" dirty="0">
                <a:solidFill>
                  <a:schemeClr val="accent6"/>
                </a:solidFill>
                <a:latin typeface="HY헤드라인M" pitchFamily="18" charset="-127"/>
              </a:rPr>
              <a:t>건설사업관리</a:t>
            </a:r>
            <a:r>
              <a:rPr lang="en-US" altLang="ko-KR" dirty="0">
                <a:solidFill>
                  <a:schemeClr val="accent6"/>
                </a:solidFill>
                <a:latin typeface="HY헤드라인M" pitchFamily="18" charset="-127"/>
              </a:rPr>
              <a:t>)</a:t>
            </a:r>
            <a:endParaRPr lang="ko-KR" altLang="en-US" dirty="0">
              <a:solidFill>
                <a:schemeClr val="accent6"/>
              </a:solidFill>
              <a:latin typeface="HY헤드라인M" pitchFamily="18" charset="-127"/>
            </a:endParaRPr>
          </a:p>
        </p:txBody>
      </p:sp>
      <p:sp>
        <p:nvSpPr>
          <p:cNvPr id="22536" name="TextBox 27"/>
          <p:cNvSpPr txBox="1">
            <a:spLocks noChangeArrowheads="1"/>
          </p:cNvSpPr>
          <p:nvPr/>
        </p:nvSpPr>
        <p:spPr bwMode="auto">
          <a:xfrm>
            <a:off x="957263" y="2214563"/>
            <a:ext cx="7791450" cy="79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ts val="3000"/>
              </a:lnSpc>
              <a:buFontTx/>
              <a:buChar char="-"/>
            </a:pPr>
            <a:r>
              <a:rPr lang="ko-KR" altLang="en-US" sz="180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800" b="1">
                <a:latin typeface="맑은 고딕" pitchFamily="50" charset="-127"/>
                <a:ea typeface="맑은 고딕" pitchFamily="50" charset="-127"/>
              </a:rPr>
              <a:t>기술지원기술자</a:t>
            </a:r>
            <a:r>
              <a:rPr lang="ko-KR" altLang="en-US" sz="1800">
                <a:latin typeface="맑은 고딕" pitchFamily="50" charset="-127"/>
                <a:ea typeface="맑은 고딕" pitchFamily="50" charset="-127"/>
              </a:rPr>
              <a:t>가 타 용역에 중복 참여할 수 있는 개수를 </a:t>
            </a:r>
            <a:r>
              <a:rPr lang="ko-KR" altLang="en-US" sz="1800" b="1">
                <a:latin typeface="맑은 고딕" pitchFamily="50" charset="-127"/>
                <a:ea typeface="맑은 고딕" pitchFamily="50" charset="-127"/>
              </a:rPr>
              <a:t>설계용역을 </a:t>
            </a:r>
            <a:endParaRPr lang="en-US" altLang="ko-KR" sz="1800" b="1">
              <a:latin typeface="맑은 고딕" pitchFamily="50" charset="-127"/>
              <a:ea typeface="맑은 고딕" pitchFamily="50" charset="-127"/>
            </a:endParaRPr>
          </a:p>
          <a:p>
            <a:pPr algn="just">
              <a:lnSpc>
                <a:spcPts val="3000"/>
              </a:lnSpc>
            </a:pPr>
            <a:r>
              <a:rPr lang="ko-KR" altLang="en-US" sz="1800" b="1">
                <a:latin typeface="맑은 고딕" pitchFamily="50" charset="-127"/>
                <a:ea typeface="맑은 고딕" pitchFamily="50" charset="-127"/>
              </a:rPr>
              <a:t>  포함</a:t>
            </a:r>
            <a:r>
              <a:rPr lang="ko-KR" altLang="en-US" sz="1800">
                <a:latin typeface="맑은 고딕" pitchFamily="50" charset="-127"/>
                <a:ea typeface="맑은 고딕" pitchFamily="50" charset="-127"/>
              </a:rPr>
              <a:t>하여 </a:t>
            </a:r>
            <a:r>
              <a:rPr lang="en-US" altLang="ko-KR" sz="1800" b="1">
                <a:latin typeface="맑은 고딕" pitchFamily="50" charset="-127"/>
                <a:ea typeface="맑은 고딕" pitchFamily="50" charset="-127"/>
              </a:rPr>
              <a:t>10</a:t>
            </a:r>
            <a:r>
              <a:rPr lang="ko-KR" altLang="en-US" sz="1800" b="1">
                <a:latin typeface="맑은 고딕" pitchFamily="50" charset="-127"/>
                <a:ea typeface="맑은 고딕" pitchFamily="50" charset="-127"/>
              </a:rPr>
              <a:t>개 이하</a:t>
            </a:r>
            <a:r>
              <a:rPr lang="ko-KR" altLang="en-US" sz="1800">
                <a:latin typeface="맑은 고딕" pitchFamily="50" charset="-127"/>
                <a:ea typeface="맑은 고딕" pitchFamily="50" charset="-127"/>
              </a:rPr>
              <a:t>로 제한</a:t>
            </a:r>
            <a:endParaRPr lang="ko-KR" altLang="en-US" sz="16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537" name="TextBox 27"/>
          <p:cNvSpPr txBox="1">
            <a:spLocks noChangeArrowheads="1"/>
          </p:cNvSpPr>
          <p:nvPr/>
        </p:nvSpPr>
        <p:spPr bwMode="auto">
          <a:xfrm>
            <a:off x="957263" y="3000375"/>
            <a:ext cx="7789862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ts val="3000"/>
              </a:lnSpc>
              <a:buFontTx/>
              <a:buChar char="-"/>
            </a:pPr>
            <a:r>
              <a:rPr lang="ko-KR" altLang="en-US" sz="1800">
                <a:latin typeface="맑은 고딕" pitchFamily="50" charset="-127"/>
                <a:ea typeface="맑은 고딕" pitchFamily="50" charset="-127"/>
              </a:rPr>
              <a:t> 시공前 단계의 </a:t>
            </a:r>
            <a:r>
              <a:rPr lang="ko-KR" altLang="en-US" sz="1800" b="1">
                <a:latin typeface="맑은 고딕" pitchFamily="50" charset="-127"/>
                <a:ea typeface="맑은 고딕" pitchFamily="50" charset="-127"/>
              </a:rPr>
              <a:t>분야별 기술자</a:t>
            </a:r>
            <a:r>
              <a:rPr lang="ko-KR" altLang="en-US" sz="1800">
                <a:latin typeface="맑은 고딕" pitchFamily="50" charset="-127"/>
                <a:ea typeface="맑은 고딕" pitchFamily="50" charset="-127"/>
              </a:rPr>
              <a:t> 중 참여기간이 가장 많은 </a:t>
            </a:r>
            <a:r>
              <a:rPr lang="en-US" altLang="ko-KR" sz="1800" b="1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800" b="1">
                <a:latin typeface="맑은 고딕" pitchFamily="50" charset="-127"/>
                <a:ea typeface="맑은 고딕" pitchFamily="50" charset="-127"/>
              </a:rPr>
              <a:t>인은 중복금지</a:t>
            </a:r>
            <a:endParaRPr lang="en-US" altLang="ko-KR" sz="1800" b="1">
              <a:latin typeface="맑은 고딕" pitchFamily="50" charset="-127"/>
              <a:ea typeface="맑은 고딕" pitchFamily="50" charset="-127"/>
            </a:endParaRPr>
          </a:p>
          <a:p>
            <a:pPr algn="just">
              <a:lnSpc>
                <a:spcPts val="3000"/>
              </a:lnSpc>
            </a:pPr>
            <a:r>
              <a:rPr lang="en-US" altLang="ko-KR" sz="180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800">
                <a:latin typeface="맑은 고딕" pitchFamily="50" charset="-127"/>
                <a:ea typeface="맑은 고딕" pitchFamily="50" charset="-127"/>
              </a:rPr>
              <a:t>하고</a:t>
            </a:r>
            <a:r>
              <a:rPr lang="en-US" altLang="ko-KR" sz="180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800">
                <a:latin typeface="맑은 고딕" pitchFamily="50" charset="-127"/>
                <a:ea typeface="맑은 고딕" pitchFamily="50" charset="-127"/>
              </a:rPr>
              <a:t>그 외는 중복 참여를 </a:t>
            </a:r>
            <a:r>
              <a:rPr lang="en-US" altLang="ko-KR" sz="1800" b="1"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1800" b="1">
                <a:latin typeface="맑은 고딕" pitchFamily="50" charset="-127"/>
                <a:ea typeface="맑은 고딕" pitchFamily="50" charset="-127"/>
              </a:rPr>
              <a:t>개 이하</a:t>
            </a:r>
            <a:r>
              <a:rPr lang="ko-KR" altLang="en-US" sz="1800">
                <a:latin typeface="맑은 고딕" pitchFamily="50" charset="-127"/>
                <a:ea typeface="맑은 고딕" pitchFamily="50" charset="-127"/>
              </a:rPr>
              <a:t>로 제한</a:t>
            </a:r>
            <a:endParaRPr lang="ko-KR" altLang="en-US" sz="160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2538" name="Picture 1118" descr="0901_233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1363" y="4718050"/>
            <a:ext cx="16192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9" name="Picture 6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9113" y="4029075"/>
            <a:ext cx="4349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0" name="TextBox 27"/>
          <p:cNvSpPr txBox="1">
            <a:spLocks noChangeArrowheads="1"/>
          </p:cNvSpPr>
          <p:nvPr/>
        </p:nvSpPr>
        <p:spPr bwMode="auto">
          <a:xfrm>
            <a:off x="957263" y="4500563"/>
            <a:ext cx="8043862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ts val="3000"/>
              </a:lnSpc>
            </a:pPr>
            <a:r>
              <a:rPr lang="en-US" altLang="ko-KR" b="1">
                <a:solidFill>
                  <a:srgbClr val="0033CC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>
                <a:solidFill>
                  <a:srgbClr val="0033CC"/>
                </a:solidFill>
                <a:latin typeface="맑은 고딕" pitchFamily="50" charset="-127"/>
                <a:ea typeface="맑은 고딕" pitchFamily="50" charset="-127"/>
              </a:rPr>
              <a:t>개정안</a:t>
            </a:r>
            <a:r>
              <a:rPr lang="en-US" altLang="ko-KR" b="1">
                <a:solidFill>
                  <a:srgbClr val="0033CC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en-US" altLang="ko-KR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참여기술자의 업무참여도에 대한 평가지표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로 진행중인 용역에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분야별 참여기술자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로 참여한 경우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중복기간</a:t>
            </a:r>
            <a:r>
              <a:rPr lang="en-US" altLang="ko-KR" sz="180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800">
                <a:latin typeface="맑은 고딕" pitchFamily="50" charset="-127"/>
                <a:ea typeface="맑은 고딕" pitchFamily="50" charset="-127"/>
              </a:rPr>
              <a:t>비율</a:t>
            </a:r>
            <a:r>
              <a:rPr lang="en-US" altLang="ko-KR" sz="180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80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>
                <a:latin typeface="맑은 고딕" pitchFamily="50" charset="-127"/>
                <a:ea typeface="맑은 고딕" pitchFamily="50" charset="-127"/>
              </a:rPr>
              <a:t>산정</a:t>
            </a:r>
            <a:r>
              <a:rPr lang="ko-KR" altLang="en-US">
                <a:latin typeface="맑은 고딕" pitchFamily="50" charset="-127"/>
                <a:ea typeface="맑은 고딕" pitchFamily="50" charset="-127"/>
              </a:rPr>
              <a:t>으로 개선</a:t>
            </a:r>
            <a:endParaRPr lang="ko-KR" altLang="en-US" sz="1600" b="1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TextBox 27"/>
          <p:cNvSpPr txBox="1">
            <a:spLocks noChangeArrowheads="1"/>
          </p:cNvSpPr>
          <p:nvPr/>
        </p:nvSpPr>
        <p:spPr bwMode="auto">
          <a:xfrm>
            <a:off x="942975" y="4000500"/>
            <a:ext cx="4133850" cy="41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ko-KR" altLang="en-US" dirty="0">
                <a:solidFill>
                  <a:schemeClr val="accent6"/>
                </a:solidFill>
                <a:latin typeface="HY헤드라인M" pitchFamily="18" charset="-127"/>
              </a:rPr>
              <a:t>업무중복도 평가 강화 </a:t>
            </a:r>
            <a:r>
              <a:rPr lang="en-US" altLang="ko-KR" dirty="0">
                <a:solidFill>
                  <a:schemeClr val="accent6"/>
                </a:solidFill>
                <a:latin typeface="HY헤드라인M" pitchFamily="18" charset="-127"/>
              </a:rPr>
              <a:t>(</a:t>
            </a:r>
            <a:r>
              <a:rPr lang="ko-KR" altLang="en-US" dirty="0">
                <a:solidFill>
                  <a:schemeClr val="accent6"/>
                </a:solidFill>
                <a:latin typeface="HY헤드라인M" pitchFamily="18" charset="-127"/>
              </a:rPr>
              <a:t>설계 등</a:t>
            </a:r>
            <a:r>
              <a:rPr lang="en-US" altLang="ko-KR" dirty="0">
                <a:solidFill>
                  <a:schemeClr val="accent6"/>
                </a:solidFill>
                <a:latin typeface="HY헤드라인M" pitchFamily="18" charset="-127"/>
              </a:rPr>
              <a:t>) </a:t>
            </a:r>
            <a:endParaRPr lang="ko-KR" altLang="en-US" dirty="0">
              <a:solidFill>
                <a:schemeClr val="accent6"/>
              </a:solidFill>
              <a:latin typeface="HY헤드라인M" pitchFamily="18" charset="-127"/>
            </a:endParaRPr>
          </a:p>
        </p:txBody>
      </p:sp>
      <p:sp>
        <p:nvSpPr>
          <p:cNvPr id="22542" name="TextBox 27"/>
          <p:cNvSpPr txBox="1">
            <a:spLocks noChangeArrowheads="1"/>
          </p:cNvSpPr>
          <p:nvPr/>
        </p:nvSpPr>
        <p:spPr bwMode="auto">
          <a:xfrm>
            <a:off x="922338" y="5402263"/>
            <a:ext cx="7935912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en-US" altLang="ko-KR" sz="1600" b="1">
                <a:latin typeface="HY중고딕" pitchFamily="18" charset="-127"/>
                <a:ea typeface="HY중고딕" pitchFamily="18" charset="-127"/>
              </a:rPr>
              <a:t> (</a:t>
            </a:r>
            <a:r>
              <a:rPr lang="ko-KR" altLang="en-US" sz="1600" b="1">
                <a:latin typeface="HY중고딕" pitchFamily="18" charset="-127"/>
                <a:ea typeface="HY중고딕" pitchFamily="18" charset="-127"/>
              </a:rPr>
              <a:t>현행</a:t>
            </a:r>
            <a:r>
              <a:rPr lang="en-US" altLang="ko-KR" sz="1600" b="1">
                <a:latin typeface="HY중고딕" pitchFamily="18" charset="-127"/>
                <a:ea typeface="HY중고딕" pitchFamily="18" charset="-127"/>
              </a:rPr>
              <a:t>) </a:t>
            </a:r>
            <a:r>
              <a:rPr lang="ko-KR" altLang="en-US" sz="1600">
                <a:latin typeface="HY중고딕" pitchFamily="18" charset="-127"/>
                <a:ea typeface="HY중고딕" pitchFamily="18" charset="-127"/>
              </a:rPr>
              <a:t>추정가격이 고시금액 이상인 용역의 평가대상자</a:t>
            </a:r>
            <a:r>
              <a:rPr lang="en-US" altLang="ko-KR" sz="1400">
                <a:latin typeface="HY중고딕" pitchFamily="18" charset="-127"/>
                <a:ea typeface="HY중고딕" pitchFamily="18" charset="-127"/>
              </a:rPr>
              <a:t>(</a:t>
            </a:r>
            <a:r>
              <a:rPr lang="ko-KR" altLang="en-US" sz="1400">
                <a:latin typeface="HY중고딕" pitchFamily="18" charset="-127"/>
                <a:ea typeface="HY중고딕" pitchFamily="18" charset="-127"/>
              </a:rPr>
              <a:t>사업책임 및 분야별 책임기술자</a:t>
            </a:r>
            <a:r>
              <a:rPr lang="en-US" altLang="ko-KR" sz="1400">
                <a:latin typeface="HY중고딕" pitchFamily="18" charset="-127"/>
                <a:ea typeface="HY중고딕" pitchFamily="18" charset="-127"/>
              </a:rPr>
              <a:t>)</a:t>
            </a:r>
            <a:r>
              <a:rPr lang="en-US" altLang="ko-KR" sz="1600">
                <a:latin typeface="HY중고딕" pitchFamily="18" charset="-127"/>
                <a:ea typeface="HY중고딕" pitchFamily="18" charset="-127"/>
              </a:rPr>
              <a:t>               </a:t>
            </a:r>
          </a:p>
          <a:p>
            <a:pPr algn="just">
              <a:lnSpc>
                <a:spcPts val="3000"/>
              </a:lnSpc>
            </a:pPr>
            <a:r>
              <a:rPr lang="en-US" altLang="ko-KR" sz="1600" b="1">
                <a:latin typeface="HY중고딕" pitchFamily="18" charset="-127"/>
                <a:ea typeface="HY중고딕" pitchFamily="18" charset="-127"/>
              </a:rPr>
              <a:t>         (</a:t>
            </a:r>
            <a:r>
              <a:rPr lang="ko-KR" altLang="en-US" sz="1600" b="1">
                <a:latin typeface="HY중고딕" pitchFamily="18" charset="-127"/>
                <a:ea typeface="HY중고딕" pitchFamily="18" charset="-127"/>
              </a:rPr>
              <a:t>개정</a:t>
            </a:r>
            <a:r>
              <a:rPr lang="en-US" altLang="ko-KR" sz="1600" b="1">
                <a:latin typeface="HY중고딕" pitchFamily="18" charset="-127"/>
                <a:ea typeface="HY중고딕" pitchFamily="18" charset="-127"/>
              </a:rPr>
              <a:t>) </a:t>
            </a:r>
            <a:r>
              <a:rPr lang="ko-KR" altLang="en-US" sz="1600">
                <a:latin typeface="HY중고딕" pitchFamily="18" charset="-127"/>
                <a:ea typeface="HY중고딕" pitchFamily="18" charset="-127"/>
              </a:rPr>
              <a:t>모든 설계 등 용역의 모든 참여기술자</a:t>
            </a:r>
          </a:p>
        </p:txBody>
      </p:sp>
      <p:sp>
        <p:nvSpPr>
          <p:cNvPr id="22543" name="오른쪽 화살표 17"/>
          <p:cNvSpPr>
            <a:spLocks noChangeArrowheads="1"/>
          </p:cNvSpPr>
          <p:nvPr/>
        </p:nvSpPr>
        <p:spPr bwMode="auto">
          <a:xfrm>
            <a:off x="1201738" y="5829300"/>
            <a:ext cx="285750" cy="14287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en-US" sz="800" b="1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544" name="TextBox 27"/>
          <p:cNvSpPr txBox="1">
            <a:spLocks noChangeArrowheads="1"/>
          </p:cNvSpPr>
          <p:nvPr/>
        </p:nvSpPr>
        <p:spPr bwMode="auto">
          <a:xfrm>
            <a:off x="903288" y="6134100"/>
            <a:ext cx="7935912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en-US" altLang="ko-KR" sz="1600" b="1">
                <a:latin typeface="HY중고딕" pitchFamily="18" charset="-127"/>
                <a:ea typeface="HY중고딕" pitchFamily="18" charset="-127"/>
              </a:rPr>
              <a:t> * </a:t>
            </a:r>
            <a:r>
              <a:rPr lang="ko-KR" altLang="en-US" sz="1600" b="1">
                <a:latin typeface="HY중고딕" pitchFamily="18" charset="-127"/>
                <a:ea typeface="HY중고딕" pitchFamily="18" charset="-127"/>
              </a:rPr>
              <a:t>감사원 감사 지적사항 반영</a:t>
            </a:r>
            <a:r>
              <a:rPr lang="en-US" altLang="ko-KR" sz="1600" b="1">
                <a:latin typeface="HY중고딕" pitchFamily="18" charset="-127"/>
                <a:ea typeface="HY중고딕" pitchFamily="18" charset="-127"/>
              </a:rPr>
              <a:t>(2011.04.29)</a:t>
            </a:r>
            <a:endParaRPr lang="ko-KR" altLang="en-US" sz="1600">
              <a:latin typeface="HY중고딕" pitchFamily="18" charset="-127"/>
              <a:ea typeface="HY중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강의자료 빼다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강의자료 빼다</Template>
  <TotalTime>6211</TotalTime>
  <Words>964</Words>
  <Application>Microsoft Office PowerPoint</Application>
  <PresentationFormat>화면 슬라이드 쇼(4:3)</PresentationFormat>
  <Paragraphs>201</Paragraphs>
  <Slides>14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23" baseType="lpstr">
      <vt:lpstr>Arial</vt:lpstr>
      <vt:lpstr>HY헤드라인M</vt:lpstr>
      <vt:lpstr>굴림</vt:lpstr>
      <vt:lpstr>맑은 고딕</vt:lpstr>
      <vt:lpstr>돋움</vt:lpstr>
      <vt:lpstr>HY중고딕</vt:lpstr>
      <vt:lpstr>Wingdings</vt:lpstr>
      <vt:lpstr>Times New Roman</vt:lpstr>
      <vt:lpstr>강의자료 빼다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건설공사 감리제도의 이해</dc:title>
  <dc:creator>moct</dc:creator>
  <cp:lastModifiedBy>YJC</cp:lastModifiedBy>
  <cp:revision>1116</cp:revision>
  <dcterms:created xsi:type="dcterms:W3CDTF">2011-02-23T06:58:43Z</dcterms:created>
  <dcterms:modified xsi:type="dcterms:W3CDTF">2014-04-25T00:12:23Z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TC010610151042</vt:lpwstr>
  </property>
</Properties>
</file>